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48" r:id="rId1"/>
  </p:sldMasterIdLst>
  <p:notesMasterIdLst>
    <p:notesMasterId r:id="rId34"/>
  </p:notesMasterIdLst>
  <p:sldIdLst>
    <p:sldId id="256" r:id="rId2"/>
    <p:sldId id="360" r:id="rId3"/>
    <p:sldId id="362" r:id="rId4"/>
    <p:sldId id="293" r:id="rId5"/>
    <p:sldId id="337" r:id="rId6"/>
    <p:sldId id="352" r:id="rId7"/>
    <p:sldId id="263" r:id="rId8"/>
    <p:sldId id="268" r:id="rId9"/>
    <p:sldId id="291" r:id="rId10"/>
    <p:sldId id="316" r:id="rId11"/>
    <p:sldId id="353" r:id="rId12"/>
    <p:sldId id="358" r:id="rId13"/>
    <p:sldId id="349" r:id="rId14"/>
    <p:sldId id="278" r:id="rId15"/>
    <p:sldId id="363" r:id="rId16"/>
    <p:sldId id="281" r:id="rId17"/>
    <p:sldId id="335" r:id="rId18"/>
    <p:sldId id="336" r:id="rId19"/>
    <p:sldId id="292" r:id="rId20"/>
    <p:sldId id="354" r:id="rId21"/>
    <p:sldId id="340" r:id="rId22"/>
    <p:sldId id="341" r:id="rId23"/>
    <p:sldId id="321" r:id="rId24"/>
    <p:sldId id="273" r:id="rId25"/>
    <p:sldId id="343" r:id="rId26"/>
    <p:sldId id="355" r:id="rId27"/>
    <p:sldId id="342" r:id="rId28"/>
    <p:sldId id="347" r:id="rId29"/>
    <p:sldId id="344" r:id="rId30"/>
    <p:sldId id="322" r:id="rId31"/>
    <p:sldId id="332" r:id="rId32"/>
    <p:sldId id="35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F0FF"/>
    <a:srgbClr val="301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09"/>
    <p:restoredTop sz="94709"/>
  </p:normalViewPr>
  <p:slideViewPr>
    <p:cSldViewPr snapToGrid="0" snapToObjects="1" showGuides="1">
      <p:cViewPr varScale="1">
        <p:scale>
          <a:sx n="60" d="100"/>
          <a:sy n="60" d="100"/>
        </p:scale>
        <p:origin x="192" y="760"/>
      </p:cViewPr>
      <p:guideLst>
        <p:guide orient="horz" pos="218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5D7FC-3993-244A-979B-4C8EA4B3F735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885CA-19BC-9D48-A745-6AD76226A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Epiblast</a:t>
            </a:r>
            <a:r>
              <a:rPr lang="en-US" baseline="0" dirty="0" smtClean="0"/>
              <a:t> hypoblast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885CA-19BC-9D48-A745-6AD76226A8A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90BA-A4A1-41C2-9DD3-1F9AED156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E86DCF-282F-7349-97E1-F7DF8617AD4C}" type="datetimeFigureOut">
              <a:rPr lang="en-US" smtClean="0"/>
              <a:pPr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93A227F-789B-3243-AECB-7B71F6D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1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1" r:id="rId13"/>
    <p:sldLayoutId id="2147484462" r:id="rId14"/>
    <p:sldLayoutId id="2147484463" r:id="rId15"/>
    <p:sldLayoutId id="2147484464" r:id="rId16"/>
    <p:sldLayoutId id="21474844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lifesci.dls.rutgers.edu/~babiarz/bloodtx.htm" TargetMode="External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4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48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ture.com/news/the-printed-organs-coming-to-a-body-near-you-1.17320#auth-1" TargetMode="External"/><Relationship Id="rId3" Type="http://schemas.openxmlformats.org/officeDocument/2006/relationships/image" Target="../media/image5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3047" y="1722477"/>
            <a:ext cx="5048292" cy="1433181"/>
          </a:xfrm>
        </p:spPr>
        <p:txBody>
          <a:bodyPr anchor="ctr">
            <a:normAutofit/>
          </a:bodyPr>
          <a:lstStyle/>
          <a:p>
            <a:r>
              <a:rPr lang="en-US" sz="5400" b="1" cap="all" dirty="0">
                <a:solidFill>
                  <a:schemeClr val="accent1">
                    <a:lumMod val="75000"/>
                  </a:schemeClr>
                </a:solidFill>
              </a:rPr>
              <a:t>STEM CELLS</a:t>
            </a:r>
            <a:endParaRPr lang="en-US" sz="54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1637" y="3467100"/>
            <a:ext cx="7837909" cy="2819642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Paul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Monga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, M.D.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Vice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Chair, Endowed Chair &amp; Chief,</a:t>
            </a: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Division of Experimental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Pathology 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Assistant Dean and Co-Director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MD/PhD program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Professor of Pathology and Medicine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University of Pittsburgh, SOM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0846" y="495321"/>
            <a:ext cx="9832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/>
              <a:t>April </a:t>
            </a:r>
            <a:r>
              <a:rPr lang="en-US" sz="3600" b="1" smtClean="0"/>
              <a:t>2018; </a:t>
            </a:r>
            <a:r>
              <a:rPr lang="en-US" sz="3600" b="1"/>
              <a:t>EB2018</a:t>
            </a:r>
            <a:r>
              <a:rPr lang="en-US" sz="3600" b="1"/>
              <a:t>: </a:t>
            </a:r>
            <a:r>
              <a:rPr lang="en-US" sz="3600" b="1" smtClean="0"/>
              <a:t>ASIP</a:t>
            </a:r>
            <a:endParaRPr lang="en-US" sz="3600" b="1" dirty="0"/>
          </a:p>
          <a:p>
            <a:pPr algn="r"/>
            <a:r>
              <a:rPr lang="en-US" sz="3600" b="1" dirty="0"/>
              <a:t>Sleuthing for High School Teachers and </a:t>
            </a:r>
            <a:r>
              <a:rPr lang="en-US" sz="3600" b="1" dirty="0" smtClean="0"/>
              <a:t>Students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84" y="106831"/>
            <a:ext cx="10597116" cy="1274221"/>
          </a:xfrm>
        </p:spPr>
        <p:txBody>
          <a:bodyPr>
            <a:noAutofit/>
          </a:bodyPr>
          <a:lstStyle/>
          <a:p>
            <a:pPr marL="484188" indent="-484188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HOW CAN WE USE STEM CELLS TO OUR ADVANTAGE?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6054"/>
          <a:stretch>
            <a:fillRect/>
          </a:stretch>
        </p:blipFill>
        <p:spPr>
          <a:xfrm>
            <a:off x="3300813" y="1504819"/>
            <a:ext cx="7419171" cy="4152056"/>
          </a:xfrm>
          <a:prstGeom prst="rect">
            <a:avLst/>
          </a:prstGeom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TextBox 2"/>
          <p:cNvSpPr txBox="1"/>
          <p:nvPr/>
        </p:nvSpPr>
        <p:spPr>
          <a:xfrm>
            <a:off x="2854837" y="6052697"/>
            <a:ext cx="8311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Field of Regenerative Medicine or Tissue Engineering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7971" y="16154"/>
            <a:ext cx="10160494" cy="1216730"/>
          </a:xfrm>
        </p:spPr>
        <p:txBody>
          <a:bodyPr>
            <a:normAutofit/>
          </a:bodyPr>
          <a:lstStyle/>
          <a:p>
            <a:pPr algn="ctr"/>
            <a:r>
              <a:rPr lang="en-US" sz="4400" b="1" cap="all" dirty="0">
                <a:solidFill>
                  <a:schemeClr val="accent1">
                    <a:lumMod val="75000"/>
                  </a:schemeClr>
                </a:solidFill>
              </a:rPr>
              <a:t>BUILDING ORGANS FOR TRANSPLANT</a:t>
            </a:r>
            <a:endParaRPr lang="en-US" sz="44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8576" y="5934554"/>
            <a:ext cx="8662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Brendan Maher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, 03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July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2013 Tissue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engineering: How to build a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heart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Nature News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eature 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 descr="Screen Shot 2016-03-07 at 10.16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02" y="1122258"/>
            <a:ext cx="10011638" cy="461348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83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6167" y="292601"/>
            <a:ext cx="8784893" cy="939405"/>
          </a:xfrm>
        </p:spPr>
        <p:txBody>
          <a:bodyPr>
            <a:normAutofit/>
          </a:bodyPr>
          <a:lstStyle/>
          <a:p>
            <a:pPr algn="ctr"/>
            <a:r>
              <a:rPr lang="en-US" sz="4400" b="1" cap="all">
                <a:solidFill>
                  <a:schemeClr val="accent1">
                    <a:lumMod val="75000"/>
                  </a:schemeClr>
                </a:solidFill>
              </a:rPr>
              <a:t>3-D PRINTING OF ORGANS</a:t>
            </a:r>
            <a:endParaRPr lang="en-US" sz="44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3062"/>
          <a:stretch/>
        </p:blipFill>
        <p:spPr>
          <a:xfrm>
            <a:off x="1495720" y="1454365"/>
            <a:ext cx="3310197" cy="394926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810517" y="6278453"/>
            <a:ext cx="6740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https://3dprint.com/119885/wake-forest-3d-printed-tissue/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7901" y="5699737"/>
            <a:ext cx="3033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WAKE FOREST UNIV., NC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543" t="-212" r="5830" b="597"/>
          <a:stretch/>
        </p:blipFill>
        <p:spPr>
          <a:xfrm>
            <a:off x="8739961" y="1403499"/>
            <a:ext cx="3147237" cy="393404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715" r="21704"/>
          <a:stretch/>
        </p:blipFill>
        <p:spPr>
          <a:xfrm>
            <a:off x="4933506" y="1417674"/>
            <a:ext cx="3700131" cy="39460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253021" y="5699052"/>
            <a:ext cx="2715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Smithsonian Magazine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59831" y="1974466"/>
            <a:ext cx="10219256" cy="4055746"/>
            <a:chOff x="-555" y="2124819"/>
            <a:chExt cx="10219256" cy="40557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rcRect t="30275" b="9212"/>
            <a:stretch>
              <a:fillRect/>
            </a:stretch>
          </p:blipFill>
          <p:spPr>
            <a:xfrm>
              <a:off x="5508861" y="4043036"/>
              <a:ext cx="4709840" cy="2137529"/>
            </a:xfrm>
            <a:prstGeom prst="rect">
              <a:avLst/>
            </a:prstGeom>
            <a:ln w="57150" cap="flat" cmpd="thickThin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9" name="Picture 8" descr="Lamborghini Murcielago Roadster replica 2.jpg"/>
            <p:cNvPicPr>
              <a:picLocks noChangeAspect="1"/>
            </p:cNvPicPr>
            <p:nvPr/>
          </p:nvPicPr>
          <p:blipFill>
            <a:blip r:embed="rId3"/>
            <a:srcRect t="21836" b="24006"/>
            <a:stretch>
              <a:fillRect/>
            </a:stretch>
          </p:blipFill>
          <p:spPr>
            <a:xfrm>
              <a:off x="-555" y="2124819"/>
              <a:ext cx="4874135" cy="1973404"/>
            </a:xfrm>
            <a:prstGeom prst="rect">
              <a:avLst/>
            </a:prstGeom>
            <a:ln w="57150" cap="flat" cmpd="thickThin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9276" t="15901" r="22315"/>
          <a:stretch>
            <a:fillRect/>
          </a:stretch>
        </p:blipFill>
        <p:spPr>
          <a:xfrm>
            <a:off x="4335370" y="2257716"/>
            <a:ext cx="4119930" cy="3793760"/>
          </a:xfrm>
          <a:prstGeom prst="rect">
            <a:avLst/>
          </a:prstGeom>
          <a:ln w="57150" cap="flat" cmpd="thinThick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62989" y="205463"/>
            <a:ext cx="10543951" cy="83652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WHAT MAKES </a:t>
            </a:r>
            <a:r>
              <a:rPr lang="en-US" sz="4800" b="1" smtClean="0">
                <a:solidFill>
                  <a:schemeClr val="accent1">
                    <a:lumMod val="75000"/>
                  </a:schemeClr>
                </a:solidFill>
              </a:rPr>
              <a:t>A CELL,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STEM CELL? </a:t>
            </a:r>
            <a:endParaRPr lang="en-US" sz="4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8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30" y="2787416"/>
            <a:ext cx="4802170" cy="1283167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SPECIFIC GENES ARE EXPRESSED IN </a:t>
            </a:r>
            <a:r>
              <a:rPr lang="en-US" sz="4400" b="1" smtClean="0">
                <a:solidFill>
                  <a:schemeClr val="accent1">
                    <a:lumMod val="50000"/>
                  </a:schemeClr>
                </a:solidFill>
              </a:rPr>
              <a:t>SC </a:t>
            </a:r>
            <a:r>
              <a:rPr lang="en-US" sz="4400" b="1" smtClean="0">
                <a:solidFill>
                  <a:schemeClr val="accent1">
                    <a:lumMod val="50000"/>
                  </a:schemeClr>
                </a:solidFill>
              </a:rPr>
              <a:t>ESPECIALLY DURING DEVELOPMENT!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r="22099" b="60223"/>
          <a:stretch/>
        </p:blipFill>
        <p:spPr bwMode="auto">
          <a:xfrm>
            <a:off x="6422064" y="173256"/>
            <a:ext cx="5328923" cy="2831543"/>
          </a:xfrm>
          <a:prstGeom prst="rect">
            <a:avLst/>
          </a:prstGeom>
          <a:noFill/>
          <a:ln w="57150" cap="flat" cmpd="thickThin" algn="ctr">
            <a:solidFill>
              <a:schemeClr val="accent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5" name="Picture 4" descr="Screen Shot 2015-02-16 at 2.5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75" y="3213332"/>
            <a:ext cx="5561267" cy="345328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990" y="276447"/>
            <a:ext cx="4780905" cy="2509284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EXPRESSING </a:t>
            </a:r>
            <a:r>
              <a:rPr lang="en-US" sz="4400" b="1" smtClean="0">
                <a:solidFill>
                  <a:schemeClr val="accent1">
                    <a:lumMod val="75000"/>
                  </a:schemeClr>
                </a:solidFill>
              </a:rPr>
              <a:t>SC GENES IN ADULT CELLS MADE THEM SC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03" r="17992"/>
          <a:stretch/>
        </p:blipFill>
        <p:spPr>
          <a:xfrm>
            <a:off x="7166344" y="262076"/>
            <a:ext cx="4763386" cy="6333847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245" y="2986713"/>
            <a:ext cx="4805326" cy="360399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228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163" y="2175087"/>
            <a:ext cx="3398874" cy="2864746"/>
          </a:xfrm>
        </p:spPr>
        <p:txBody>
          <a:bodyPr>
            <a:noAutofit/>
          </a:bodyPr>
          <a:lstStyle/>
          <a:p>
            <a:pPr marL="20638" indent="-20638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PROMISE </a:t>
            </a:r>
            <a:r>
              <a:rPr lang="en-US" sz="4800" b="1" smtClean="0">
                <a:solidFill>
                  <a:schemeClr val="accent1">
                    <a:lumMod val="75000"/>
                  </a:schemeClr>
                </a:solidFill>
              </a:rPr>
              <a:t>OF iPS</a:t>
            </a:r>
            <a:r>
              <a:rPr lang="en-US" sz="4800" b="1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074" y="168455"/>
            <a:ext cx="6654173" cy="652109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222" y="63796"/>
            <a:ext cx="10707689" cy="10845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USE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iPSC</a:t>
            </a:r>
            <a:r>
              <a:rPr lang="en-US" sz="4000" b="1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TO MAKE HEART MUSCLE CELLS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HeartiPSmovi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8110" y="1274384"/>
            <a:ext cx="5965714" cy="4474286"/>
          </a:xfrm>
          <a:ln w="76200" cmpd="tri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96163" y="6118250"/>
            <a:ext cx="673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Courtesy: Li Yang, University of Pittsburgh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674" y="239233"/>
            <a:ext cx="10018713" cy="1461976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USE OF IPS CELLS DERIVED HEART CELLS TO BUILD A HEART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Repopulation of Decellularized Mouse Hear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0518" y="1933603"/>
            <a:ext cx="5115109" cy="3836332"/>
          </a:xfrm>
          <a:ln w="76200" cmpd="tri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5681" y="6107366"/>
            <a:ext cx="673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Courtesy: Li Yang, University of Pittsburgh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918" y="190076"/>
            <a:ext cx="9966282" cy="1022035"/>
          </a:xfrm>
        </p:spPr>
        <p:txBody>
          <a:bodyPr>
            <a:normAutofit/>
          </a:bodyPr>
          <a:lstStyle/>
          <a:p>
            <a:pPr marL="484188" indent="-484188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CURRENT STATE AND CHALLENGES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782" y="1148316"/>
            <a:ext cx="10387478" cy="5422605"/>
          </a:xfrm>
        </p:spPr>
        <p:txBody>
          <a:bodyPr>
            <a:normAutofit lnSpcReduction="10000"/>
          </a:bodyPr>
          <a:lstStyle/>
          <a:p>
            <a:pPr lvl="1" algn="just">
              <a:buClr>
                <a:schemeClr val="accent6">
                  <a:lumMod val="50000"/>
                </a:schemeClr>
              </a:buClr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SC differentiation into mature cells is not perfect and hence function not best</a:t>
            </a:r>
          </a:p>
          <a:p>
            <a:pPr lvl="1" algn="just">
              <a:buClr>
                <a:schemeClr val="accent6">
                  <a:lumMod val="50000"/>
                </a:schemeClr>
              </a:buClr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Concern with SC becoming SC again after being put into tissue (cancer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?)</a:t>
            </a:r>
            <a:endParaRPr lang="en-US" sz="3600" dirty="0">
              <a:solidFill>
                <a:srgbClr val="600000"/>
              </a:solidFill>
            </a:endParaRPr>
          </a:p>
          <a:p>
            <a:pPr lvl="2" algn="just">
              <a:buClr>
                <a:schemeClr val="accent6">
                  <a:lumMod val="50000"/>
                </a:schemeClr>
              </a:buClr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Ongoing research is examining better cocktails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factors to differentiate better, based on studying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development</a:t>
            </a:r>
          </a:p>
          <a:p>
            <a:pPr lvl="2" algn="just">
              <a:buClr>
                <a:schemeClr val="accent6">
                  <a:lumMod val="50000"/>
                </a:schemeClr>
              </a:buClr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Ongoing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research on improved differentiation and its sustenance in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267713" y="172499"/>
            <a:ext cx="863369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From cell to an organism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48467" y="835858"/>
            <a:ext cx="2137124" cy="5411025"/>
            <a:chOff x="1848467" y="835858"/>
            <a:chExt cx="2137124" cy="5411025"/>
          </a:xfrm>
        </p:grpSpPr>
        <p:sp>
          <p:nvSpPr>
            <p:cNvPr id="3" name="TextBox 2"/>
            <p:cNvSpPr txBox="1"/>
            <p:nvPr/>
          </p:nvSpPr>
          <p:spPr>
            <a:xfrm>
              <a:off x="2356619" y="83585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Cells</a:t>
              </a:r>
              <a:endParaRPr lang="en-US" sz="36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95517" y="2424090"/>
              <a:ext cx="14430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Tissue</a:t>
              </a:r>
              <a:endPara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00326" y="4012322"/>
              <a:ext cx="14334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Organ</a:t>
              </a:r>
              <a:endPara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48467" y="5600552"/>
              <a:ext cx="2137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Organism</a:t>
              </a:r>
              <a:endPara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2629950" y="1623530"/>
              <a:ext cx="574158" cy="65921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2629950" y="3211762"/>
              <a:ext cx="574158" cy="65921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2629950" y="4799994"/>
              <a:ext cx="574158" cy="65921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92353" y="1066221"/>
            <a:ext cx="7694426" cy="5551367"/>
            <a:chOff x="4092353" y="1130016"/>
            <a:chExt cx="7694426" cy="55513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30225" t="49411" r="45870" b="4656"/>
            <a:stretch/>
          </p:blipFill>
          <p:spPr>
            <a:xfrm>
              <a:off x="4423143" y="1148315"/>
              <a:ext cx="2658140" cy="2721935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0399" y="1130016"/>
              <a:ext cx="3710528" cy="246379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0779" y="4369982"/>
              <a:ext cx="3556000" cy="22860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2353" y="4331883"/>
              <a:ext cx="3454400" cy="23495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8" name="Right Arrow 17"/>
            <p:cNvSpPr/>
            <p:nvPr/>
          </p:nvSpPr>
          <p:spPr>
            <a:xfrm>
              <a:off x="7208874" y="2211572"/>
              <a:ext cx="637954" cy="48909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9618922" y="3685950"/>
              <a:ext cx="574158" cy="65921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7591646" y="5337544"/>
              <a:ext cx="531628" cy="42530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31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762" y="281271"/>
            <a:ext cx="10148498" cy="569334"/>
          </a:xfrm>
        </p:spPr>
        <p:txBody>
          <a:bodyPr>
            <a:noAutofit/>
          </a:bodyPr>
          <a:lstStyle/>
          <a:p>
            <a:pPr marL="484188" indent="-484188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STEM CELLS IN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ADULTS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374" y="1387549"/>
            <a:ext cx="4430232" cy="4635796"/>
          </a:xfrm>
        </p:spPr>
        <p:txBody>
          <a:bodyPr>
            <a:noAutofit/>
          </a:bodyPr>
          <a:lstStyle/>
          <a:p>
            <a:pPr marL="457200" lvl="1" indent="0" algn="just">
              <a:buClr>
                <a:schemeClr val="accent6">
                  <a:lumMod val="50000"/>
                </a:schemeClr>
              </a:buClr>
              <a:buNone/>
            </a:pP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SC in certain organs play an important role in tissue homeostasis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pPr lvl="3" algn="just">
              <a:buClr>
                <a:schemeClr val="accent6">
                  <a:lumMod val="50000"/>
                </a:schemeClr>
              </a:buCl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Gut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lvl="3" algn="just">
              <a:buClr>
                <a:schemeClr val="accent6">
                  <a:lumMod val="50000"/>
                </a:schemeClr>
              </a:buCl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Skin</a:t>
            </a:r>
          </a:p>
          <a:p>
            <a:pPr lvl="3" algn="just">
              <a:buClr>
                <a:schemeClr val="accent6">
                  <a:lumMod val="50000"/>
                </a:schemeClr>
              </a:buCl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Blood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479" y="1084519"/>
            <a:ext cx="6226029" cy="5332951"/>
          </a:xfrm>
          <a:prstGeom prst="rect">
            <a:avLst/>
          </a:prstGeom>
          <a:ln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234864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6431" y="144676"/>
            <a:ext cx="8686800" cy="1060951"/>
          </a:xfrm>
        </p:spPr>
        <p:txBody>
          <a:bodyPr>
            <a:normAutofit/>
          </a:bodyPr>
          <a:lstStyle/>
          <a:p>
            <a:r>
              <a:rPr lang="en-US" b="1" dirty="0" smtClean="0"/>
              <a:t>BLOOD COMPOSITION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374" y="1514500"/>
            <a:ext cx="5715000" cy="4343400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596412" y="6259775"/>
            <a:ext cx="7199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Source: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http://lifesci.dls.rutgers.edu/~babiarz/bloodtx.htm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01564" y="2307808"/>
            <a:ext cx="4187850" cy="2751584"/>
          </a:xfrm>
          <a:prstGeom prst="rect">
            <a:avLst/>
          </a:prstGeom>
          <a:ln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25918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106" y="118172"/>
            <a:ext cx="8686800" cy="718737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BLOOD STEM CELLS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571" y="904576"/>
            <a:ext cx="7648805" cy="570857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94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701" y="2377950"/>
            <a:ext cx="3349849" cy="242796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CLINICAL APPLICATION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OF HSC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8235" b="7451"/>
          <a:stretch>
            <a:fillRect/>
          </a:stretch>
        </p:blipFill>
        <p:spPr>
          <a:xfrm>
            <a:off x="5136116" y="12059"/>
            <a:ext cx="6094506" cy="670239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233" y="86977"/>
            <a:ext cx="10253293" cy="110238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EVERY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DAYS WE REPLACE OUR GUT LINING: THANKS TO SC IN INTESTINE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123568" y="1442713"/>
            <a:ext cx="2972671" cy="5275932"/>
            <a:chOff x="1472518" y="1492849"/>
            <a:chExt cx="2972671" cy="5275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64290"/>
            <a:stretch/>
          </p:blipFill>
          <p:spPr>
            <a:xfrm>
              <a:off x="1472518" y="1492849"/>
              <a:ext cx="2814090" cy="5275932"/>
            </a:xfrm>
            <a:prstGeom prst="rect">
              <a:avLst/>
            </a:prstGeom>
            <a:ln>
              <a:solidFill>
                <a:srgbClr val="CCFFCC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894893" y="5982852"/>
              <a:ext cx="155029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STEM CELLS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68961" y="1578916"/>
              <a:ext cx="59182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VILLI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9913" y="4058382"/>
              <a:ext cx="888171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CRYPTS</a:t>
              </a:r>
              <a:endParaRPr lang="en-US" sz="1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684" y="1237433"/>
            <a:ext cx="4419600" cy="5502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984" y="34163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984" y="3416300"/>
            <a:ext cx="12700" cy="1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43609" b="41534"/>
          <a:stretch/>
        </p:blipFill>
        <p:spPr>
          <a:xfrm>
            <a:off x="2765370" y="3221751"/>
            <a:ext cx="1257942" cy="1688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4"/>
          <a:srcRect l="1190" t="1907" r="1190" b="1065"/>
          <a:stretch>
            <a:fillRect/>
          </a:stretch>
        </p:blipFill>
        <p:spPr bwMode="auto">
          <a:xfrm>
            <a:off x="2861599" y="1015409"/>
            <a:ext cx="8281322" cy="54102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1192" y="187205"/>
            <a:ext cx="8686800" cy="691226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GUT SC IN ACTION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utS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8502" y="1192792"/>
            <a:ext cx="7655441" cy="4313171"/>
          </a:xfr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42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1088" y="144675"/>
            <a:ext cx="10568762" cy="742855"/>
          </a:xfrm>
        </p:spPr>
        <p:txBody>
          <a:bodyPr>
            <a:normAutofit/>
          </a:bodyPr>
          <a:lstStyle/>
          <a:p>
            <a:pPr marL="484188" indent="-484188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CANCER IN THE INTESTINE: A SC DISEASE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413" y="849042"/>
            <a:ext cx="10368327" cy="810927"/>
          </a:xfrm>
        </p:spPr>
        <p:txBody>
          <a:bodyPr anchor="ctr">
            <a:noAutofit/>
          </a:bodyPr>
          <a:lstStyle/>
          <a:p>
            <a:pPr marL="60325" indent="4763" algn="ctr">
              <a:buClr>
                <a:schemeClr val="accent6">
                  <a:lumMod val="50000"/>
                </a:schemeClr>
              </a:buClr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Cancer is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disease where cells in a tissue continue to divide to make a mass and can even move out of an organ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658" y="2057527"/>
            <a:ext cx="5667078" cy="4462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390" r="25866"/>
          <a:stretch/>
        </p:blipFill>
        <p:spPr>
          <a:xfrm>
            <a:off x="2940276" y="2189651"/>
            <a:ext cx="2684919" cy="43307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635" y="1730378"/>
            <a:ext cx="5667078" cy="505064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39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655" y="262487"/>
            <a:ext cx="9669192" cy="69122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NORMAL LARGE INTESTINE (COLON)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23701" y="2393789"/>
            <a:ext cx="4835398" cy="303939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57" y="1888451"/>
            <a:ext cx="6371923" cy="40252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94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1190" t="1908" r="1190" b="1065"/>
          <a:stretch>
            <a:fillRect/>
          </a:stretch>
        </p:blipFill>
        <p:spPr>
          <a:xfrm>
            <a:off x="3318205" y="1257641"/>
            <a:ext cx="7287980" cy="5164761"/>
          </a:xfrm>
          <a:prstGeom prst="rect">
            <a:avLst/>
          </a:prstGeom>
          <a:ln w="38100" cap="flat" cmpd="dbl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22282" y="215149"/>
            <a:ext cx="10307448" cy="742277"/>
          </a:xfrm>
        </p:spPr>
        <p:txBody>
          <a:bodyPr>
            <a:noAutofit/>
          </a:bodyPr>
          <a:lstStyle/>
          <a:p>
            <a:pPr marL="484188" indent="-484188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WHAT HAPPENS IN COLON CANCER?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RCc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598" y="1557670"/>
            <a:ext cx="6628017" cy="3764036"/>
          </a:xfrm>
          <a:prstGeom prst="rect">
            <a:avLst/>
          </a:prstGeom>
          <a:ln w="57150" cmpd="thickThin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582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984" y="155017"/>
            <a:ext cx="8229600" cy="742855"/>
          </a:xfrm>
        </p:spPr>
        <p:txBody>
          <a:bodyPr>
            <a:normAutofit/>
          </a:bodyPr>
          <a:lstStyle/>
          <a:p>
            <a:pPr marL="484188" indent="-484188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COLON CANCER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13" y="568490"/>
            <a:ext cx="8736622" cy="810927"/>
          </a:xfrm>
        </p:spPr>
        <p:txBody>
          <a:bodyPr anchor="ctr">
            <a:noAutofit/>
          </a:bodyPr>
          <a:lstStyle/>
          <a:p>
            <a:pPr marL="60325" indent="4763" algn="ctr">
              <a:buClr>
                <a:schemeClr val="accent6">
                  <a:lumMod val="50000"/>
                </a:schemeClr>
              </a:buClr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Endoscopic biopsy helps make diagnosis</a:t>
            </a:r>
          </a:p>
        </p:txBody>
      </p:sp>
      <p:pic>
        <p:nvPicPr>
          <p:cNvPr id="8" name="Picture 7" descr="Screen Shot 2015-03-30 at 9.51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60" y="1189569"/>
            <a:ext cx="6576970" cy="55545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06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306523" y="106325"/>
            <a:ext cx="49023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SC IN BRAIN USING SPECIAL MARKER </a:t>
            </a:r>
            <a:r>
              <a:rPr lang="en-US" sz="4000" b="1" i="1" dirty="0" smtClean="0">
                <a:solidFill>
                  <a:schemeClr val="accent1">
                    <a:lumMod val="75000"/>
                  </a:schemeClr>
                </a:solidFill>
              </a:rPr>
              <a:t>(NESTIN) </a:t>
            </a:r>
            <a:endParaRPr lang="en-US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64551" y="2102800"/>
            <a:ext cx="5128021" cy="4069658"/>
          </a:xfrm>
          <a:prstGeom prst="rect">
            <a:avLst/>
          </a:prstGeom>
          <a:ln w="57150" cap="flat" cmpd="thickThin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732" y="2083981"/>
            <a:ext cx="4567285" cy="457491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073453" y="85060"/>
            <a:ext cx="49023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SC IN </a:t>
            </a:r>
            <a:r>
              <a:rPr lang="en-US" sz="4000" b="1" smtClean="0">
                <a:solidFill>
                  <a:schemeClr val="accent1">
                    <a:lumMod val="75000"/>
                  </a:schemeClr>
                </a:solidFill>
              </a:rPr>
              <a:t>CULTURE DIVIDING ASYMM.</a:t>
            </a:r>
            <a:endParaRPr lang="en-US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43" y="1288042"/>
            <a:ext cx="8788513" cy="5399004"/>
          </a:xfrm>
          <a:prstGeom prst="rect">
            <a:avLst/>
          </a:prstGeom>
          <a:ln w="38100" cap="flat" cmpd="dbl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54443" y="182520"/>
            <a:ext cx="10181612" cy="96012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WHY IDENTIFYING CSC AND TARGETING THEM MAY IMPROVE CANCER TREATMENT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067" y="309759"/>
            <a:ext cx="8229600" cy="578024"/>
          </a:xfrm>
        </p:spPr>
        <p:txBody>
          <a:bodyPr>
            <a:noAutofit/>
          </a:bodyPr>
          <a:lstStyle/>
          <a:p>
            <a:pPr algn="ctr"/>
            <a:r>
              <a:rPr lang="en-US" sz="4800" b="1" cap="all" dirty="0" smtClean="0">
                <a:solidFill>
                  <a:schemeClr val="accent1">
                    <a:lumMod val="75000"/>
                  </a:schemeClr>
                </a:solidFill>
              </a:rPr>
              <a:t>SOME Uses </a:t>
            </a:r>
            <a:r>
              <a:rPr lang="en-US" sz="4800" b="1" cap="all" dirty="0">
                <a:solidFill>
                  <a:schemeClr val="accent1">
                    <a:lumMod val="75000"/>
                  </a:schemeClr>
                </a:solidFill>
              </a:rPr>
              <a:t>of Stem cell</a:t>
            </a:r>
            <a:endParaRPr lang="en-US" sz="48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413" y="1044278"/>
            <a:ext cx="10441172" cy="5570629"/>
          </a:xfrm>
        </p:spPr>
        <p:txBody>
          <a:bodyPr anchor="ctr">
            <a:no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Used to maintain tissues in our body such as gut, skin and blood on routine basis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Stem cells can be used engineer tissues for putting back in patients (skin grafts)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Stem cells can be injected back into body to form new tissue after killing cancer cells by radiation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Drugs that can target cancer stem cells may have great benefit in 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9869"/>
            <a:ext cx="8229600" cy="578024"/>
          </a:xfrm>
        </p:spPr>
        <p:txBody>
          <a:bodyPr>
            <a:noAutofit/>
          </a:bodyPr>
          <a:lstStyle/>
          <a:p>
            <a:pPr algn="ctr"/>
            <a:r>
              <a:rPr lang="en-US" sz="5400" b="1" cap="all" dirty="0">
                <a:solidFill>
                  <a:schemeClr val="accent1">
                    <a:lumMod val="75000"/>
                  </a:schemeClr>
                </a:solidFill>
              </a:rPr>
              <a:t>FUTURE</a:t>
            </a:r>
            <a:endParaRPr lang="en-US" sz="54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8182" y="1687031"/>
            <a:ext cx="5483427" cy="4437321"/>
          </a:xfrm>
        </p:spPr>
        <p:txBody>
          <a:bodyPr anchor="ctr">
            <a:noAutofit/>
          </a:bodyPr>
          <a:lstStyle/>
          <a:p>
            <a:r>
              <a:rPr lang="en-US" sz="3200" b="1" dirty="0"/>
              <a:t>The printed organs coming to a body near </a:t>
            </a:r>
            <a:r>
              <a:rPr lang="en-US" sz="3200" b="1" dirty="0"/>
              <a:t>you</a:t>
            </a:r>
          </a:p>
          <a:p>
            <a:pPr lvl="1"/>
            <a:r>
              <a:rPr lang="en-US" sz="3000" b="1" dirty="0"/>
              <a:t>From kidneys to hands, 3D printers are churning out made-to-order bones and rudimentary organs. </a:t>
            </a:r>
          </a:p>
          <a:p>
            <a:pPr lvl="1"/>
            <a:endParaRPr lang="en-US" sz="3200" b="1" dirty="0">
              <a:hlinkClick r:id="rId2"/>
            </a:endParaRPr>
          </a:p>
          <a:p>
            <a:pPr marL="349250" lvl="1" indent="0"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Heidi Ledfor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sz="3200" b="1" dirty="0"/>
              <a:t>, </a:t>
            </a:r>
            <a:r>
              <a:rPr lang="en-US" sz="3200" dirty="0"/>
              <a:t>15 </a:t>
            </a:r>
            <a:r>
              <a:rPr lang="en-US" sz="3200" dirty="0"/>
              <a:t>April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62631" y="1777062"/>
            <a:ext cx="5749837" cy="33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83507" y="712500"/>
            <a:ext cx="6050669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Stem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Cells: Cells that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can divide asymmetrically to give rise to two daughter cells – one that looks like itself and the second cell that looks different</a:t>
            </a:r>
          </a:p>
          <a:p>
            <a:pPr marL="457200" indent="-457200" algn="just">
              <a:buFont typeface="Arial" charset="0"/>
              <a:buChar char="•"/>
            </a:pPr>
            <a:endParaRPr lang="en-US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SC is a cell that has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the ability to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both give rise to more cells like themselves and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to a more differentiated (functional) cell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43" t="67597" r="62261"/>
          <a:stretch/>
        </p:blipFill>
        <p:spPr>
          <a:xfrm rot="5400000">
            <a:off x="6887338" y="1709183"/>
            <a:ext cx="5964667" cy="348216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311" y="66826"/>
            <a:ext cx="8784893" cy="831326"/>
          </a:xfrm>
        </p:spPr>
        <p:txBody>
          <a:bodyPr>
            <a:noAutofit/>
          </a:bodyPr>
          <a:lstStyle/>
          <a:p>
            <a:pPr algn="ctr"/>
            <a:r>
              <a:rPr lang="en-US" sz="5400" b="1" cap="all" dirty="0">
                <a:solidFill>
                  <a:schemeClr val="accent1">
                    <a:lumMod val="75000"/>
                  </a:schemeClr>
                </a:solidFill>
              </a:rPr>
              <a:t>ROLE OF STEM CELLS</a:t>
            </a:r>
            <a:endParaRPr lang="en-US" sz="54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3741" y="1039806"/>
            <a:ext cx="101647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 are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 during development as all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organs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arise from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them</a:t>
            </a:r>
          </a:p>
          <a:p>
            <a:pPr marL="914400" lvl="1" indent="-457200">
              <a:buFont typeface="Arial"/>
              <a:buChar char="•"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SC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can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be useful in generating new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organs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or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tissues – </a:t>
            </a:r>
            <a:r>
              <a:rPr lang="en-US" sz="3600" b="1" i="1" u="sng" dirty="0">
                <a:solidFill>
                  <a:schemeClr val="accent1">
                    <a:lumMod val="50000"/>
                  </a:schemeClr>
                </a:solidFill>
              </a:rPr>
              <a:t>tissue </a:t>
            </a:r>
            <a:r>
              <a:rPr lang="en-US" sz="3600" b="1" i="1" u="sng" dirty="0" smtClean="0">
                <a:solidFill>
                  <a:schemeClr val="accent1">
                    <a:lumMod val="50000"/>
                  </a:schemeClr>
                </a:solidFill>
              </a:rPr>
              <a:t>engineering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Several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organs in our bodies depend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 to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 function</a:t>
            </a:r>
          </a:p>
          <a:p>
            <a:pPr marL="914400" lvl="1" indent="-457200">
              <a:buFont typeface="Arial"/>
              <a:buChar char="•"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Loss of SC in organs can cause diseases</a:t>
            </a:r>
          </a:p>
          <a:p>
            <a:pPr marL="914400" lvl="1" indent="-457200">
              <a:buFont typeface="Arial"/>
              <a:buChar char="•"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SC injections can be used as treatment</a:t>
            </a:r>
          </a:p>
          <a:p>
            <a:pPr marL="914400" lvl="1" indent="-457200">
              <a:buFont typeface="Arial"/>
              <a:buChar char="•"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Too many SC or out of control function can cause diseases like cancer</a:t>
            </a:r>
          </a:p>
        </p:txBody>
      </p:sp>
    </p:spTree>
    <p:extLst>
      <p:ext uri="{BB962C8B-B14F-4D97-AF65-F5344CB8AC3E}">
        <p14:creationId xmlns:p14="http://schemas.microsoft.com/office/powerpoint/2010/main" val="4104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972" b="3480"/>
          <a:stretch/>
        </p:blipFill>
        <p:spPr>
          <a:xfrm>
            <a:off x="3489136" y="1245204"/>
            <a:ext cx="8486540" cy="52509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rot="16200000">
            <a:off x="242680" y="3364412"/>
            <a:ext cx="4922891" cy="1043575"/>
            <a:chOff x="2233014" y="177323"/>
            <a:chExt cx="5092078" cy="10435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3014" y="177323"/>
              <a:ext cx="1129242" cy="1043575"/>
            </a:xfrm>
            <a:prstGeom prst="rect">
              <a:avLst/>
            </a:prstGeom>
            <a:ln>
              <a:solidFill>
                <a:srgbClr val="660066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14034" t="13122" r="8480" b="9352"/>
            <a:stretch/>
          </p:blipFill>
          <p:spPr>
            <a:xfrm>
              <a:off x="4284012" y="178315"/>
              <a:ext cx="1030166" cy="999067"/>
            </a:xfrm>
            <a:prstGeom prst="rect">
              <a:avLst/>
            </a:prstGeom>
            <a:ln>
              <a:solidFill>
                <a:srgbClr val="660066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1985" y="205926"/>
              <a:ext cx="963107" cy="943845"/>
            </a:xfrm>
            <a:prstGeom prst="rect">
              <a:avLst/>
            </a:prstGeom>
            <a:ln>
              <a:solidFill>
                <a:srgbClr val="660066"/>
              </a:solidFill>
            </a:ln>
          </p:spPr>
        </p:pic>
        <p:sp>
          <p:nvSpPr>
            <p:cNvPr id="14" name="Left Arrow 13"/>
            <p:cNvSpPr/>
            <p:nvPr/>
          </p:nvSpPr>
          <p:spPr>
            <a:xfrm>
              <a:off x="5417842" y="538442"/>
              <a:ext cx="727957" cy="278812"/>
            </a:xfrm>
            <a:prstGeom prst="leftArrow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Arrow 14"/>
            <p:cNvSpPr/>
            <p:nvPr/>
          </p:nvSpPr>
          <p:spPr>
            <a:xfrm>
              <a:off x="3433213" y="538442"/>
              <a:ext cx="727957" cy="278812"/>
            </a:xfrm>
            <a:prstGeom prst="leftArrow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2715" y="173151"/>
            <a:ext cx="10058399" cy="831326"/>
          </a:xfrm>
        </p:spPr>
        <p:txBody>
          <a:bodyPr>
            <a:noAutofit/>
          </a:bodyPr>
          <a:lstStyle/>
          <a:p>
            <a:pPr algn="ctr"/>
            <a:r>
              <a:rPr lang="en-US" sz="5400" b="1" cap="all" smtClean="0">
                <a:solidFill>
                  <a:schemeClr val="accent1">
                    <a:lumMod val="75000"/>
                  </a:schemeClr>
                </a:solidFill>
              </a:rPr>
              <a:t>STEM CELLS IN DEVELOPMENT</a:t>
            </a:r>
            <a:endParaRPr lang="en-US" sz="54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36111" y="512976"/>
            <a:ext cx="9144000" cy="5832048"/>
            <a:chOff x="0" y="1025952"/>
            <a:chExt cx="9144000" cy="5832048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2"/>
            <a:srcRect r="2592"/>
            <a:stretch>
              <a:fillRect/>
            </a:stretch>
          </p:blipFill>
          <p:spPr bwMode="auto">
            <a:xfrm>
              <a:off x="0" y="1025952"/>
              <a:ext cx="9144000" cy="5832048"/>
            </a:xfrm>
            <a:prstGeom prst="rect">
              <a:avLst/>
            </a:prstGeom>
            <a:noFill/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8177" y="6314404"/>
              <a:ext cx="132690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IMPLANTED</a:t>
              </a:r>
              <a:br>
                <a:rPr lang="en-US" sz="1400" b="1" dirty="0">
                  <a:solidFill>
                    <a:schemeClr val="tx2"/>
                  </a:solidFill>
                </a:rPr>
              </a:br>
              <a:r>
                <a:rPr lang="en-US" sz="1400" b="1" dirty="0">
                  <a:solidFill>
                    <a:schemeClr val="tx2"/>
                  </a:solidFill>
                </a:rPr>
                <a:t>BLASTOCYST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58403" y="4540110"/>
              <a:ext cx="15255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FERTILIZATION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2868" y="1275173"/>
              <a:ext cx="88896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ZYGOTE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788" y="4934862"/>
              <a:ext cx="132690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BLASTOCYST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7219" y="2103432"/>
              <a:ext cx="9717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MORULA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 l="1190" t="1908" r="1190" b="1065"/>
          <a:stretch>
            <a:fillRect/>
          </a:stretch>
        </p:blipFill>
        <p:spPr>
          <a:xfrm>
            <a:off x="3457601" y="952448"/>
            <a:ext cx="7136780" cy="5799726"/>
          </a:xfrm>
          <a:prstGeom prst="rect">
            <a:avLst/>
          </a:prstGeom>
          <a:ln w="38100" cap="flat" cmpd="dbl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3156" y="234926"/>
            <a:ext cx="8905855" cy="663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STEM CELLS AT WORK IN DEVELOPMENT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development_movi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2443" y="1135912"/>
            <a:ext cx="6561138" cy="463377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678" y="215895"/>
            <a:ext cx="10454343" cy="582546"/>
          </a:xfrm>
        </p:spPr>
        <p:txBody>
          <a:bodyPr>
            <a:noAutofit/>
          </a:bodyPr>
          <a:lstStyle/>
          <a:p>
            <a:pPr marL="484188" indent="-484188"/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ISOLATION AND CULTURE OF EMBRYONIC SC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31468" y="983264"/>
            <a:ext cx="8704418" cy="2533550"/>
            <a:chOff x="176419" y="1308509"/>
            <a:chExt cx="8704418" cy="25335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rcRect l="26144" t="33007" r="20261" b="10511"/>
            <a:stretch>
              <a:fillRect/>
            </a:stretch>
          </p:blipFill>
          <p:spPr>
            <a:xfrm>
              <a:off x="1957297" y="1308509"/>
              <a:ext cx="2032000" cy="2105550"/>
            </a:xfrm>
            <a:prstGeom prst="rect">
              <a:avLst/>
            </a:prstGeom>
            <a:ln>
              <a:solidFill>
                <a:srgbClr val="FF388C"/>
              </a:solidFill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176419" y="1329322"/>
              <a:ext cx="8704418" cy="2512737"/>
              <a:chOff x="63367" y="1467685"/>
              <a:chExt cx="8704418" cy="251273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3367" y="1467685"/>
                <a:ext cx="8704418" cy="2512737"/>
                <a:chOff x="80763" y="1467685"/>
                <a:chExt cx="8704418" cy="2512737"/>
              </a:xfrm>
            </p:grpSpPr>
            <p:pic>
              <p:nvPicPr>
                <p:cNvPr id="5" name="Picture 19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-30000"/>
                </a:blip>
                <a:srcRect l="74825" r="1679"/>
                <a:stretch>
                  <a:fillRect/>
                </a:stretch>
              </p:blipFill>
              <p:spPr bwMode="auto">
                <a:xfrm>
                  <a:off x="80763" y="1656046"/>
                  <a:ext cx="1611348" cy="1828800"/>
                </a:xfrm>
                <a:prstGeom prst="rect">
                  <a:avLst/>
                </a:prstGeom>
                <a:noFill/>
                <a:ln w="9525">
                  <a:solidFill>
                    <a:srgbClr val="CCFFCC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870972" y="1467685"/>
                  <a:ext cx="3914209" cy="2512737"/>
                </a:xfrm>
                <a:prstGeom prst="rect">
                  <a:avLst/>
                </a:prstGeom>
                <a:noFill/>
                <a:ln w="9525">
                  <a:solidFill>
                    <a:srgbClr val="CCFFCC"/>
                  </a:solidFill>
                  <a:miter lim="800000"/>
                  <a:headEnd/>
                  <a:tailEnd/>
                </a:ln>
              </p:spPr>
            </p:pic>
            <p:cxnSp>
              <p:nvCxnSpPr>
                <p:cNvPr id="11" name="Elbow Connector 10"/>
                <p:cNvCxnSpPr/>
                <p:nvPr/>
              </p:nvCxnSpPr>
              <p:spPr>
                <a:xfrm>
                  <a:off x="3253133" y="2104802"/>
                  <a:ext cx="1318867" cy="643617"/>
                </a:xfrm>
                <a:prstGeom prst="bentConnector3">
                  <a:avLst>
                    <a:gd name="adj1" fmla="val 76381"/>
                  </a:avLst>
                </a:prstGeom>
                <a:ln w="57150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Left Brace 12"/>
              <p:cNvSpPr/>
              <p:nvPr/>
            </p:nvSpPr>
            <p:spPr>
              <a:xfrm>
                <a:off x="4572000" y="1467685"/>
                <a:ext cx="211992" cy="2512737"/>
              </a:xfrm>
              <a:prstGeom prst="leftBrace">
                <a:avLst/>
              </a:prstGeom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>
              <a:off x="1030941" y="2100908"/>
              <a:ext cx="1688353" cy="1588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495173" y="1487801"/>
              <a:ext cx="1083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Epiblast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98163" y="2476897"/>
              <a:ext cx="1306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Hypoblast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19250" b="37223"/>
          <a:stretch/>
        </p:blipFill>
        <p:spPr>
          <a:xfrm>
            <a:off x="3760101" y="3721809"/>
            <a:ext cx="6258848" cy="2986795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1" name="Straight Arrow Connector 20"/>
          <p:cNvCxnSpPr/>
          <p:nvPr/>
        </p:nvCxnSpPr>
        <p:spPr>
          <a:xfrm rot="10800000">
            <a:off x="8720678" y="5174752"/>
            <a:ext cx="1058421" cy="181419"/>
          </a:xfrm>
          <a:prstGeom prst="straightConnector1">
            <a:avLst/>
          </a:prstGeom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58301" y="4947985"/>
            <a:ext cx="1705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Inner Cell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Mass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7943</TotalTime>
  <Words>597</Words>
  <Application>Microsoft Macintosh PowerPoint</Application>
  <PresentationFormat>Widescreen</PresentationFormat>
  <Paragraphs>93</Paragraphs>
  <Slides>32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Calibri</vt:lpstr>
      <vt:lpstr>Corbel</vt:lpstr>
      <vt:lpstr>Arial</vt:lpstr>
      <vt:lpstr>Parallax</vt:lpstr>
      <vt:lpstr>STEM CELLS</vt:lpstr>
      <vt:lpstr>PowerPoint Presentation</vt:lpstr>
      <vt:lpstr>PowerPoint Presentation</vt:lpstr>
      <vt:lpstr>PowerPoint Presentation</vt:lpstr>
      <vt:lpstr>ROLE OF STEM CELLS</vt:lpstr>
      <vt:lpstr>STEM CELLS IN DEVELOPMENT</vt:lpstr>
      <vt:lpstr>PowerPoint Presentation</vt:lpstr>
      <vt:lpstr>STEM CELLS AT WORK IN DEVELOPMENT</vt:lpstr>
      <vt:lpstr>ISOLATION AND CULTURE OF EMBRYONIC SC</vt:lpstr>
      <vt:lpstr>HOW CAN WE USE STEM CELLS TO OUR ADVANTAGE?</vt:lpstr>
      <vt:lpstr>BUILDING ORGANS FOR TRANSPLANT</vt:lpstr>
      <vt:lpstr>3-D PRINTING OF ORGANS</vt:lpstr>
      <vt:lpstr>WHAT MAKES A CELL, STEM CELL? </vt:lpstr>
      <vt:lpstr>SPECIFIC GENES ARE EXPRESSED IN SC ESPECIALLY DURING DEVELOPMENT!</vt:lpstr>
      <vt:lpstr>EXPRESSING SC GENES IN ADULT CELLS MADE THEM SC</vt:lpstr>
      <vt:lpstr>PROMISE OF iPSC</vt:lpstr>
      <vt:lpstr>USE OF iPSC TO MAKE HEART MUSCLE CELLS</vt:lpstr>
      <vt:lpstr>USE OF IPS CELLS DERIVED HEART CELLS TO BUILD A HEART</vt:lpstr>
      <vt:lpstr>CURRENT STATE AND CHALLENGES</vt:lpstr>
      <vt:lpstr>STEM CELLS IN ADULTS</vt:lpstr>
      <vt:lpstr>BLOOD COMPOSITION</vt:lpstr>
      <vt:lpstr>BLOOD STEM CELLS</vt:lpstr>
      <vt:lpstr>CLINICAL APPLICATION OF HSC</vt:lpstr>
      <vt:lpstr>EVERY 4 DAYS WE REPLACE OUR GUT LINING: THANKS TO SC IN INTESTINE</vt:lpstr>
      <vt:lpstr>GUT SC IN ACTION</vt:lpstr>
      <vt:lpstr>CANCER IN THE INTESTINE: A SC DISEASE</vt:lpstr>
      <vt:lpstr>NORMAL LARGE INTESTINE (COLON)</vt:lpstr>
      <vt:lpstr>WHAT HAPPENS IN COLON CANCER?</vt:lpstr>
      <vt:lpstr>COLON CANCER</vt:lpstr>
      <vt:lpstr>WHY IDENTIFYING CSC AND TARGETING THEM MAY IMPROVE CANCER TREATMENT</vt:lpstr>
      <vt:lpstr>SOME Uses of Stem cell</vt:lpstr>
      <vt:lpstr>FUTURE</vt:lpstr>
    </vt:vector>
  </TitlesOfParts>
  <Company>University of Pittsburgh, SOM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CELL: A STORY OF JEKYLL And HYdE</dc:title>
  <dc:creator>Dr. Paul Monga</dc:creator>
  <cp:lastModifiedBy>Monga, Satdarshan Pal Singh</cp:lastModifiedBy>
  <cp:revision>194</cp:revision>
  <dcterms:created xsi:type="dcterms:W3CDTF">2014-04-29T05:14:24Z</dcterms:created>
  <dcterms:modified xsi:type="dcterms:W3CDTF">2018-03-19T21:55:01Z</dcterms:modified>
</cp:coreProperties>
</file>