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9"/>
  </p:notesMasterIdLst>
  <p:sldIdLst>
    <p:sldId id="317" r:id="rId2"/>
    <p:sldId id="258" r:id="rId3"/>
    <p:sldId id="304" r:id="rId4"/>
    <p:sldId id="305" r:id="rId5"/>
    <p:sldId id="306" r:id="rId6"/>
    <p:sldId id="307" r:id="rId7"/>
    <p:sldId id="308" r:id="rId8"/>
    <p:sldId id="309" r:id="rId9"/>
    <p:sldId id="294" r:id="rId10"/>
    <p:sldId id="296" r:id="rId11"/>
    <p:sldId id="301" r:id="rId12"/>
    <p:sldId id="262" r:id="rId13"/>
    <p:sldId id="314" r:id="rId14"/>
    <p:sldId id="269" r:id="rId15"/>
    <p:sldId id="310" r:id="rId16"/>
    <p:sldId id="315" r:id="rId17"/>
    <p:sldId id="319" r:id="rId18"/>
    <p:sldId id="283" r:id="rId19"/>
    <p:sldId id="297" r:id="rId20"/>
    <p:sldId id="298" r:id="rId21"/>
    <p:sldId id="311" r:id="rId22"/>
    <p:sldId id="271" r:id="rId23"/>
    <p:sldId id="272" r:id="rId24"/>
    <p:sldId id="322" r:id="rId25"/>
    <p:sldId id="303" r:id="rId26"/>
    <p:sldId id="321" r:id="rId27"/>
    <p:sldId id="302" r:id="rId28"/>
    <p:sldId id="288" r:id="rId29"/>
    <p:sldId id="289" r:id="rId30"/>
    <p:sldId id="290" r:id="rId31"/>
    <p:sldId id="312" r:id="rId32"/>
    <p:sldId id="275" r:id="rId33"/>
    <p:sldId id="276" r:id="rId34"/>
    <p:sldId id="285" r:id="rId35"/>
    <p:sldId id="313" r:id="rId36"/>
    <p:sldId id="291" r:id="rId37"/>
    <p:sldId id="32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33C"/>
    <a:srgbClr val="F6FCAA"/>
    <a:srgbClr val="FFD9D5"/>
    <a:srgbClr val="D5FFF4"/>
    <a:srgbClr val="D6FED8"/>
    <a:srgbClr val="F5D5CF"/>
    <a:srgbClr val="D4FEFE"/>
    <a:srgbClr val="D6FCDA"/>
    <a:srgbClr val="F9C7F5"/>
    <a:srgbClr val="E6F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35"/>
  </p:normalViewPr>
  <p:slideViewPr>
    <p:cSldViewPr>
      <p:cViewPr>
        <p:scale>
          <a:sx n="95" d="100"/>
          <a:sy n="95" d="100"/>
        </p:scale>
        <p:origin x="-207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D3F35-69B3-4BDF-B740-D1F5503D0990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00C03-5227-495D-B12D-62E8A975B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5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09CB772-128C-44E3-A24D-43F65D5287F1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Welcome and Introduction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3800"/>
            <a:ext cx="7162800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Kari </a:t>
            </a:r>
            <a:r>
              <a:rPr lang="en-US" sz="2800" dirty="0" err="1" smtClean="0"/>
              <a:t>Nejak</a:t>
            </a:r>
            <a:r>
              <a:rPr lang="en-US" sz="2800" dirty="0" smtClean="0"/>
              <a:t>-Bowen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University of Pittsburgh School of Medicine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Department of Pathology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April 24,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64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Misconceptions about animal research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Research is animal abuse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Most research is not painful.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If an animal is in pain, pain medication must be given.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If an animal is suffering, it will be removed from the study or euthanized.</a:t>
            </a:r>
          </a:p>
          <a:p>
            <a:r>
              <a:rPr lang="en-US" sz="2600" dirty="0" smtClean="0"/>
              <a:t>Researchers don’t care about animals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Research is highly regulated, and researchers are committed to animal welfare.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 Care and Use Committee at each institution rigorously reviews all proposed studies.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Veterinarians help design protocols.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Animals get care from skilled technicians and veterinarians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3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 smtClean="0">
                <a:solidFill>
                  <a:srgbClr val="D2533C"/>
                </a:solidFill>
              </a:rPr>
              <a:t>Animal research is essential for pathologists to understand disease and develop cures</a:t>
            </a:r>
            <a:endParaRPr lang="en-US" sz="3400" dirty="0">
              <a:solidFill>
                <a:srgbClr val="D2533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624840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www.understandinganimalresearch.org.uk</a:t>
            </a:r>
            <a:r>
              <a:rPr lang="en-US" dirty="0" smtClean="0"/>
              <a:t>/ </a:t>
            </a:r>
            <a:endParaRPr lang="en-US" dirty="0"/>
          </a:p>
        </p:txBody>
      </p:sp>
      <p:pic>
        <p:nvPicPr>
          <p:cNvPr id="8" name="Picture 7" descr="animal-research-week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Why teach pathology in high school?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The “three R’s”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R</a:t>
            </a:r>
            <a:r>
              <a:rPr lang="en-US" sz="2800" dirty="0" smtClean="0"/>
              <a:t>elevant </a:t>
            </a:r>
          </a:p>
          <a:p>
            <a:pPr lvl="1"/>
            <a:r>
              <a:rPr lang="en-US" sz="2400" dirty="0" smtClean="0"/>
              <a:t>Our understanding of disease is becoming more advanced</a:t>
            </a:r>
          </a:p>
          <a:p>
            <a:pPr lvl="1"/>
            <a:r>
              <a:rPr lang="en-US" sz="2400" dirty="0" smtClean="0"/>
              <a:t>Health care is also becoming more complex</a:t>
            </a:r>
          </a:p>
          <a:p>
            <a:pPr lvl="1"/>
            <a:r>
              <a:rPr lang="en-US" sz="2400" dirty="0" smtClean="0"/>
              <a:t>There is a wealth of misleading information on health and disease topics</a:t>
            </a:r>
          </a:p>
          <a:p>
            <a:pPr lvl="1"/>
            <a:endParaRPr lang="en-US" sz="2400" dirty="0"/>
          </a:p>
          <a:p>
            <a:pPr marL="274320" lvl="1" indent="0">
              <a:buNone/>
            </a:pPr>
            <a:r>
              <a:rPr lang="en-US" sz="2400" dirty="0" smtClean="0"/>
              <a:t>It is estimated that nearly 9 out of 10 adults may lack the skills needed to manage their health and prevent disease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71428" y="6368534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https://</a:t>
            </a:r>
            <a:r>
              <a:rPr lang="en-US" dirty="0" smtClean="0">
                <a:solidFill>
                  <a:srgbClr val="002060"/>
                </a:solidFill>
              </a:rPr>
              <a:t>health.gov/communication/literacy/quickguide/factsbasic.htm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Why teach pathology in high school? (continued)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5105400"/>
          </a:xfrm>
        </p:spPr>
        <p:txBody>
          <a:bodyPr>
            <a:norm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R</a:t>
            </a:r>
            <a:r>
              <a:rPr lang="en-US" sz="2800" dirty="0" smtClean="0"/>
              <a:t>eal-world application of science</a:t>
            </a:r>
          </a:p>
          <a:p>
            <a:pPr lvl="1"/>
            <a:r>
              <a:rPr lang="en-US" sz="2400" dirty="0" smtClean="0"/>
              <a:t>Many students have been affected by disease in their daily lives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800" b="1" dirty="0" smtClean="0"/>
              <a:t>R</a:t>
            </a:r>
            <a:r>
              <a:rPr lang="en-US" sz="2800" dirty="0" smtClean="0"/>
              <a:t>ewarding and interesting</a:t>
            </a:r>
          </a:p>
          <a:p>
            <a:pPr lvl="1"/>
            <a:r>
              <a:rPr lang="en-US" sz="2400" dirty="0" smtClean="0"/>
              <a:t>Knowing more about their own health and bodies can empower 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03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D2533C"/>
                </a:solidFill>
              </a:rPr>
              <a:t>What pathology-related topics are high school students interested in learning more about?</a:t>
            </a:r>
            <a:endParaRPr lang="en-US" sz="3200" dirty="0">
              <a:solidFill>
                <a:srgbClr val="D253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992312"/>
            <a:ext cx="3931920" cy="639762"/>
          </a:xfrm>
        </p:spPr>
        <p:txBody>
          <a:bodyPr/>
          <a:lstStyle/>
          <a:p>
            <a:r>
              <a:rPr lang="en-US" sz="3000" dirty="0" smtClean="0"/>
              <a:t>Most Interested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754312"/>
            <a:ext cx="3931920" cy="39512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AIDS</a:t>
            </a:r>
          </a:p>
          <a:p>
            <a:r>
              <a:rPr lang="en-US" sz="3000" dirty="0" smtClean="0"/>
              <a:t>Cancer*</a:t>
            </a:r>
          </a:p>
          <a:p>
            <a:r>
              <a:rPr lang="en-US" sz="3000" dirty="0" smtClean="0"/>
              <a:t>Genetic testing</a:t>
            </a:r>
          </a:p>
          <a:p>
            <a:r>
              <a:rPr lang="en-US" sz="3000" dirty="0" smtClean="0"/>
              <a:t>Stem cells*</a:t>
            </a:r>
          </a:p>
          <a:p>
            <a:r>
              <a:rPr lang="en-US" sz="3000" smtClean="0"/>
              <a:t>Biological warfare</a:t>
            </a:r>
            <a:endParaRPr lang="en-US" sz="3000" dirty="0" smtClean="0"/>
          </a:p>
          <a:p>
            <a:endParaRPr lang="en-US" sz="3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992312"/>
            <a:ext cx="3931920" cy="639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Least Interested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4312"/>
            <a:ext cx="3931920" cy="39512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Allergies</a:t>
            </a:r>
          </a:p>
          <a:p>
            <a:r>
              <a:rPr lang="en-US" sz="3000" dirty="0" smtClean="0"/>
              <a:t>Arthritis </a:t>
            </a:r>
          </a:p>
          <a:p>
            <a:r>
              <a:rPr lang="en-US" sz="3000" dirty="0" smtClean="0"/>
              <a:t>Asthma </a:t>
            </a:r>
          </a:p>
          <a:p>
            <a:r>
              <a:rPr lang="en-US" sz="3000" dirty="0" smtClean="0"/>
              <a:t>Tobacco</a:t>
            </a:r>
          </a:p>
          <a:p>
            <a:r>
              <a:rPr lang="en-US" sz="3000" dirty="0" smtClean="0"/>
              <a:t>Obesity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00800"/>
            <a:ext cx="41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thanks to Jaime </a:t>
            </a:r>
            <a:r>
              <a:rPr lang="en-US" dirty="0" err="1" smtClean="0"/>
              <a:t>Bhalla</a:t>
            </a:r>
            <a:r>
              <a:rPr lang="en-US" dirty="0" smtClean="0"/>
              <a:t> and Martha </a:t>
            </a:r>
            <a:r>
              <a:rPr lang="en-US" dirty="0" err="1" smtClean="0"/>
              <a:t>Furie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How to find information on pathology-related topics? 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The internet is a great resource for both teachers and students</a:t>
            </a:r>
          </a:p>
          <a:p>
            <a:pPr lvl="1"/>
            <a:r>
              <a:rPr lang="en-US" sz="2600" dirty="0" smtClean="0"/>
              <a:t>Much of pathology is visual</a:t>
            </a:r>
          </a:p>
          <a:p>
            <a:pPr lvl="1"/>
            <a:r>
              <a:rPr lang="en-US" sz="2600" dirty="0" smtClean="0"/>
              <a:t>Pictures and examples will catch the attention of students</a:t>
            </a:r>
          </a:p>
          <a:p>
            <a:pPr lvl="1"/>
            <a:r>
              <a:rPr lang="en-US" sz="2600" dirty="0" smtClean="0"/>
              <a:t>A great self-learning tool, where students can progress at their own pace</a:t>
            </a:r>
          </a:p>
          <a:p>
            <a:pPr lvl="1"/>
            <a:r>
              <a:rPr lang="en-US" sz="2600" dirty="0" smtClean="0"/>
              <a:t>Opportunity for independent investigation</a:t>
            </a:r>
          </a:p>
        </p:txBody>
      </p:sp>
    </p:spTree>
    <p:extLst>
      <p:ext uri="{BB962C8B-B14F-4D97-AF65-F5344CB8AC3E}">
        <p14:creationId xmlns:p14="http://schemas.microsoft.com/office/powerpoint/2010/main" val="7145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How to evaluate online health information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visiting a new health web site, these questions may help you decide whether it is a helpful resource:</a:t>
            </a:r>
          </a:p>
          <a:p>
            <a:pPr lvl="1"/>
            <a:r>
              <a:rPr lang="en-US" dirty="0" smtClean="0"/>
              <a:t>Who runs the site?</a:t>
            </a:r>
          </a:p>
          <a:p>
            <a:pPr lvl="1"/>
            <a:r>
              <a:rPr lang="en-US" dirty="0" smtClean="0"/>
              <a:t>Why have they created the site?</a:t>
            </a:r>
          </a:p>
          <a:p>
            <a:pPr lvl="1"/>
            <a:r>
              <a:rPr lang="en-US" dirty="0" smtClean="0"/>
              <a:t>What do they want from you?</a:t>
            </a:r>
          </a:p>
          <a:p>
            <a:pPr lvl="1"/>
            <a:r>
              <a:rPr lang="en-US" dirty="0" smtClean="0"/>
              <a:t>What is the source of the information?</a:t>
            </a:r>
          </a:p>
          <a:p>
            <a:pPr lvl="1"/>
            <a:r>
              <a:rPr lang="en-US" dirty="0" smtClean="0"/>
              <a:t>Who is paying for the site?</a:t>
            </a:r>
          </a:p>
          <a:p>
            <a:pPr lvl="1"/>
            <a:r>
              <a:rPr lang="en-US" dirty="0" smtClean="0"/>
              <a:t>Is the information reviewed by experts?</a:t>
            </a:r>
          </a:p>
          <a:p>
            <a:pPr lvl="1"/>
            <a:r>
              <a:rPr lang="en-US" dirty="0" smtClean="0"/>
              <a:t>Is it up-to-date, and is it reviewed?</a:t>
            </a:r>
          </a:p>
          <a:p>
            <a:pPr lvl="1"/>
            <a:r>
              <a:rPr lang="en-US" dirty="0" smtClean="0"/>
              <a:t>Does the site make unbelievable claims; does it sound too good to be true?</a:t>
            </a:r>
          </a:p>
          <a:p>
            <a:pPr lvl="1"/>
            <a:r>
              <a:rPr lang="en-US" dirty="0" smtClean="0"/>
              <a:t>Are original sources of the data and research listed?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605926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</a:t>
            </a:r>
            <a:r>
              <a:rPr lang="en-US" dirty="0" smtClean="0">
                <a:solidFill>
                  <a:srgbClr val="002060"/>
                </a:solidFill>
              </a:rPr>
              <a:t>nccih.nih.gov/health/webresources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https://</a:t>
            </a:r>
            <a:r>
              <a:rPr lang="en-US" dirty="0" smtClean="0">
                <a:solidFill>
                  <a:srgbClr val="002060"/>
                </a:solidFill>
              </a:rPr>
              <a:t>medlineplus.gov/webeval/webeval.html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Science resources for teachers: NIH Curriculum Supplements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400800"/>
            <a:ext cx="584514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https://</a:t>
            </a:r>
            <a:r>
              <a:rPr lang="en-US" sz="2000" dirty="0" err="1">
                <a:solidFill>
                  <a:srgbClr val="002060"/>
                </a:solidFill>
              </a:rPr>
              <a:t>science.education.nih.gov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highschoolhome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Picture 3" descr="Screen Shot 2018-03-10 at 2.5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8226612" cy="49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Science resources for teachers: PBS Classroom Resources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6437414"/>
            <a:ext cx="41729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https://</a:t>
            </a:r>
            <a:r>
              <a:rPr lang="en-US" sz="2000" dirty="0" err="1">
                <a:solidFill>
                  <a:srgbClr val="002060"/>
                </a:solidFill>
              </a:rPr>
              <a:t>wqed.pbslearningmedia.org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686529" cy="498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6400800"/>
            <a:ext cx="408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http://www.hhmi.org/</a:t>
            </a:r>
            <a:r>
              <a:rPr lang="en-US" sz="2000" dirty="0" smtClean="0">
                <a:solidFill>
                  <a:srgbClr val="002060"/>
                </a:solidFill>
              </a:rPr>
              <a:t>biointeractive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Science resources for teachers: Howard Hughes Medical Institute 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5557740" cy="4876800"/>
          </a:xfrm>
        </p:spPr>
      </p:pic>
    </p:spTree>
    <p:extLst>
      <p:ext uri="{BB962C8B-B14F-4D97-AF65-F5344CB8AC3E}">
        <p14:creationId xmlns:p14="http://schemas.microsoft.com/office/powerpoint/2010/main" val="1237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What is Pathology?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87" y="4605338"/>
            <a:ext cx="7772400" cy="13382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Pathology is the study and diagnosis of disease processes.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581400"/>
            <a:ext cx="7772400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D2533C"/>
                </a:solidFill>
              </a:rPr>
              <a:t>HHMI’s </a:t>
            </a:r>
            <a:r>
              <a:rPr lang="en-US" dirty="0" err="1">
                <a:solidFill>
                  <a:srgbClr val="D2533C"/>
                </a:solidFill>
              </a:rPr>
              <a:t>Biointeractive</a:t>
            </a:r>
            <a:r>
              <a:rPr lang="en-US" dirty="0">
                <a:solidFill>
                  <a:srgbClr val="D2533C"/>
                </a:solidFill>
              </a:rPr>
              <a:t> resources include Teacher Guides for many topics in biology</a:t>
            </a:r>
          </a:p>
        </p:txBody>
      </p:sp>
      <p:pic>
        <p:nvPicPr>
          <p:cNvPr id="3" name="Picture 2" descr="Screen shot 2014-03-06 at 12.18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721" r="5066" b="8894"/>
          <a:stretch/>
        </p:blipFill>
        <p:spPr>
          <a:xfrm>
            <a:off x="657412" y="1643529"/>
            <a:ext cx="7906854" cy="47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What about resources for students interested in pathology?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2 </a:t>
            </a:r>
            <a:r>
              <a:rPr lang="en-US" sz="2800" dirty="0"/>
              <a:t>ways to find information about pathology:</a:t>
            </a:r>
          </a:p>
          <a:p>
            <a:pPr lvl="1"/>
            <a:r>
              <a:rPr lang="en-US" sz="2600" dirty="0"/>
              <a:t>Internet search engines </a:t>
            </a:r>
          </a:p>
          <a:p>
            <a:pPr lvl="1"/>
            <a:r>
              <a:rPr lang="en-US" sz="2600" dirty="0"/>
              <a:t>Health and patient education web </a:t>
            </a:r>
            <a:r>
              <a:rPr lang="en-US" sz="2600" dirty="0" smtClean="0"/>
              <a:t>sites</a:t>
            </a:r>
            <a:endParaRPr lang="en-US" sz="3000" dirty="0"/>
          </a:p>
          <a:p>
            <a:r>
              <a:rPr lang="en-US" sz="2800" dirty="0" smtClean="0"/>
              <a:t>There are also “interactive” websites that allow the user to browse images and content, as well as case-based approaches to learning pathology concepts.</a:t>
            </a:r>
          </a:p>
          <a:p>
            <a:r>
              <a:rPr lang="en-US" sz="2800" dirty="0" smtClean="0"/>
              <a:t>Other websites offer advice on careers in pathology.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55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D2533C"/>
                </a:solidFill>
              </a:rPr>
              <a:t>Anatquest</a:t>
            </a:r>
            <a:r>
              <a:rPr lang="en-US" dirty="0" smtClean="0">
                <a:solidFill>
                  <a:srgbClr val="D2533C"/>
                </a:solidFill>
              </a:rPr>
              <a:t>, an NIH-sponsored site for anatomic images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" y="1600200"/>
            <a:ext cx="768096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6324600"/>
            <a:ext cx="31513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http://anatquest.nlm.nih.gov/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000" dirty="0" err="1" smtClean="0">
                <a:solidFill>
                  <a:srgbClr val="D2533C"/>
                </a:solidFill>
              </a:rPr>
              <a:t>Webpath</a:t>
            </a:r>
            <a:r>
              <a:rPr lang="en-US" sz="3000" dirty="0" smtClean="0">
                <a:solidFill>
                  <a:srgbClr val="D2533C"/>
                </a:solidFill>
              </a:rPr>
              <a:t>, a website containing images and descriptions of diseases &amp; pathologic conditions</a:t>
            </a:r>
            <a:endParaRPr lang="en-US" sz="3000" dirty="0">
              <a:solidFill>
                <a:srgbClr val="D253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7314" y="6381690"/>
            <a:ext cx="52216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http://library.med.utah.edu/WebPath/webpath.html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capture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2412" b="4978"/>
          <a:stretch/>
        </p:blipFill>
        <p:spPr>
          <a:xfrm>
            <a:off x="545474" y="1600200"/>
            <a:ext cx="8217526" cy="475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Johns Hopkins’ Department of Pathology also provides information on diseases 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6324600"/>
            <a:ext cx="67384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pathology.jhu.edu</a:t>
            </a:r>
            <a:r>
              <a:rPr lang="en-US" sz="2000" dirty="0">
                <a:solidFill>
                  <a:srgbClr val="002060"/>
                </a:solidFill>
              </a:rPr>
              <a:t>/department/patients/</a:t>
            </a:r>
            <a:r>
              <a:rPr lang="en-US" sz="2000" dirty="0" err="1">
                <a:solidFill>
                  <a:srgbClr val="002060"/>
                </a:solidFill>
              </a:rPr>
              <a:t>diseases.cfm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Screen Shot 2018-03-10 at 7.37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2948"/>
            <a:ext cx="8305800" cy="47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The University of New South Wales has an online “museum of human diseases”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558" y="6457890"/>
            <a:ext cx="875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http://</a:t>
            </a:r>
            <a:r>
              <a:rPr lang="en-US" dirty="0" err="1">
                <a:solidFill>
                  <a:schemeClr val="tx2"/>
                </a:solidFill>
              </a:rPr>
              <a:t>medicalsciences.med.unsw.edu.au</a:t>
            </a:r>
            <a:r>
              <a:rPr lang="en-US" dirty="0">
                <a:solidFill>
                  <a:schemeClr val="tx2"/>
                </a:solidFill>
              </a:rPr>
              <a:t>/community/museum-human-disease/home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42" y="1600200"/>
            <a:ext cx="5565715" cy="4876800"/>
          </a:xfrm>
        </p:spPr>
      </p:pic>
    </p:spTree>
    <p:extLst>
      <p:ext uri="{BB962C8B-B14F-4D97-AF65-F5344CB8AC3E}">
        <p14:creationId xmlns:p14="http://schemas.microsoft.com/office/powerpoint/2010/main" val="1184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D2533C"/>
                </a:solidFill>
              </a:rPr>
              <a:t>WebPathology</a:t>
            </a:r>
            <a:r>
              <a:rPr lang="en-US" dirty="0" smtClean="0">
                <a:solidFill>
                  <a:srgbClr val="D2533C"/>
                </a:solidFill>
              </a:rPr>
              <a:t> is a collection of surgical pathology images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647262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http://</a:t>
            </a:r>
            <a:r>
              <a:rPr lang="en-US" dirty="0" err="1">
                <a:solidFill>
                  <a:schemeClr val="tx2"/>
                </a:solidFill>
              </a:rPr>
              <a:t>www.webpathology.com</a:t>
            </a:r>
            <a:r>
              <a:rPr lang="en-US" dirty="0">
                <a:solidFill>
                  <a:schemeClr val="tx2"/>
                </a:solidFill>
              </a:rPr>
              <a:t>/</a:t>
            </a:r>
          </a:p>
        </p:txBody>
      </p:sp>
      <p:pic>
        <p:nvPicPr>
          <p:cNvPr id="5" name="Content Placeholder 4" descr="Screen Shot 2018-03-10 at 7.34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1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92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dirty="0" smtClean="0">
                <a:solidFill>
                  <a:srgbClr val="D2533C"/>
                </a:solidFill>
              </a:rPr>
              <a:t>Pathologic Basis of Disease Interactive Case Study Companion contains images with associated question/answers</a:t>
            </a:r>
            <a:endParaRPr lang="en-US" sz="3000" dirty="0">
              <a:solidFill>
                <a:srgbClr val="D2533C"/>
              </a:solidFill>
            </a:endParaRPr>
          </a:p>
        </p:txBody>
      </p:sp>
      <p:pic>
        <p:nvPicPr>
          <p:cNvPr id="5" name="Content Placeholder 4" descr="Screen shot 2015-02-14 at 4.37.3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2593" r="4430" b="5062"/>
          <a:stretch/>
        </p:blipFill>
        <p:spPr>
          <a:xfrm>
            <a:off x="627528" y="1752600"/>
            <a:ext cx="7694707" cy="4749800"/>
          </a:xfrm>
        </p:spPr>
      </p:pic>
      <p:sp>
        <p:nvSpPr>
          <p:cNvPr id="4" name="TextBox 3"/>
          <p:cNvSpPr txBox="1"/>
          <p:nvPr/>
        </p:nvSpPr>
        <p:spPr>
          <a:xfrm>
            <a:off x="170495" y="6550223"/>
            <a:ext cx="89735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http://</a:t>
            </a:r>
            <a:r>
              <a:rPr lang="en-US" sz="1500" dirty="0" err="1">
                <a:solidFill>
                  <a:schemeClr val="tx2"/>
                </a:solidFill>
              </a:rPr>
              <a:t>web.squ.edu.om</a:t>
            </a:r>
            <a:r>
              <a:rPr lang="en-US" sz="1500" dirty="0">
                <a:solidFill>
                  <a:schemeClr val="tx2"/>
                </a:solidFill>
              </a:rPr>
              <a:t>/med-Lib/MED_CD/E_CDs/Pathologic%20Basis%20of%20Disease/</a:t>
            </a:r>
            <a:r>
              <a:rPr lang="en-US" sz="1500" dirty="0" err="1" smtClean="0">
                <a:solidFill>
                  <a:schemeClr val="tx2"/>
                </a:solidFill>
              </a:rPr>
              <a:t>indextoc.html</a:t>
            </a:r>
            <a:r>
              <a:rPr lang="en-US" sz="1500" dirty="0" smtClean="0">
                <a:solidFill>
                  <a:schemeClr val="tx2"/>
                </a:solidFill>
              </a:rPr>
              <a:t> </a:t>
            </a:r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D2533C"/>
                </a:solidFill>
              </a:rPr>
              <a:t>Medpix</a:t>
            </a:r>
            <a:r>
              <a:rPr lang="en-US" dirty="0" smtClean="0">
                <a:solidFill>
                  <a:srgbClr val="D2533C"/>
                </a:solidFill>
              </a:rPr>
              <a:t>, a database of radiology teaching files and images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4027" y="6457890"/>
            <a:ext cx="387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https://</a:t>
            </a:r>
            <a:r>
              <a:rPr lang="en-US" sz="2000" dirty="0" err="1">
                <a:solidFill>
                  <a:srgbClr val="002060"/>
                </a:solidFill>
              </a:rPr>
              <a:t>medpix.nlm.nih.gov</a:t>
            </a:r>
            <a:r>
              <a:rPr lang="en-US" sz="2000" dirty="0">
                <a:solidFill>
                  <a:srgbClr val="002060"/>
                </a:solidFill>
              </a:rPr>
              <a:t>/home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30" y="1600200"/>
            <a:ext cx="5557740" cy="4876800"/>
          </a:xfrm>
        </p:spPr>
      </p:pic>
    </p:spTree>
    <p:extLst>
      <p:ext uri="{BB962C8B-B14F-4D97-AF65-F5344CB8AC3E}">
        <p14:creationId xmlns:p14="http://schemas.microsoft.com/office/powerpoint/2010/main" val="19481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D2533C"/>
                </a:solidFill>
              </a:rPr>
              <a:t>Visible Proofs (history of forensic medicine website)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6381690"/>
            <a:ext cx="502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www.nlm.nih.gov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visibleproofs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index.html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69" y="1600200"/>
            <a:ext cx="5551061" cy="4876800"/>
          </a:xfrm>
        </p:spPr>
      </p:pic>
    </p:spTree>
    <p:extLst>
      <p:ext uri="{BB962C8B-B14F-4D97-AF65-F5344CB8AC3E}">
        <p14:creationId xmlns:p14="http://schemas.microsoft.com/office/powerpoint/2010/main" val="7397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Pathology incorporates a wide range of disciplines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90600" y="2438400"/>
            <a:ext cx="1371600" cy="838200"/>
          </a:xfrm>
          <a:prstGeom prst="ellipse">
            <a:avLst/>
          </a:prstGeom>
          <a:solidFill>
            <a:srgbClr val="D6FC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Molecular 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62200" y="5334000"/>
            <a:ext cx="1371600" cy="838200"/>
          </a:xfrm>
          <a:prstGeom prst="ellipse">
            <a:avLst/>
          </a:prstGeom>
          <a:solidFill>
            <a:srgbClr val="FFD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Cell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62400" y="1752600"/>
            <a:ext cx="1371600" cy="838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Genetics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58000" y="3581400"/>
            <a:ext cx="1371600" cy="838200"/>
          </a:xfrm>
          <a:prstGeom prst="ellipse">
            <a:avLst/>
          </a:prstGeom>
          <a:solidFill>
            <a:srgbClr val="F6F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Anatomy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5410200"/>
            <a:ext cx="1371600" cy="838200"/>
          </a:xfrm>
          <a:prstGeom prst="ellipse">
            <a:avLst/>
          </a:prstGeom>
          <a:solidFill>
            <a:srgbClr val="F9C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Histology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38400" y="1905000"/>
            <a:ext cx="1371600" cy="838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Micro-biology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14400" y="3429000"/>
            <a:ext cx="1371600" cy="838200"/>
          </a:xfrm>
          <a:prstGeom prst="ellipse">
            <a:avLst/>
          </a:prstGeom>
          <a:solidFill>
            <a:srgbClr val="D4F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Bio-chemistry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86400" y="5410200"/>
            <a:ext cx="1371600" cy="838200"/>
          </a:xfrm>
          <a:prstGeom prst="ellipse">
            <a:avLst/>
          </a:prstGeom>
          <a:solidFill>
            <a:srgbClr val="F5D5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Epi-demiology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486400" y="1905000"/>
            <a:ext cx="1371600" cy="838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Oncology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81800" y="4800600"/>
            <a:ext cx="1371600" cy="838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Surgery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05600" y="2590800"/>
            <a:ext cx="1371600" cy="838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Perpetua"/>
                <a:cs typeface="Perpetua"/>
              </a:rPr>
              <a:t>Bio-informatics</a:t>
            </a:r>
            <a:endParaRPr lang="en-US" sz="15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90600" y="4572000"/>
            <a:ext cx="1371600" cy="838200"/>
          </a:xfrm>
          <a:prstGeom prst="ellipse">
            <a:avLst/>
          </a:prstGeom>
          <a:solidFill>
            <a:srgbClr val="E6F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Compu</a:t>
            </a:r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tational</a:t>
            </a:r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 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124200" y="3429000"/>
            <a:ext cx="29718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Pathology 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rot="5400000" flipH="1" flipV="1">
            <a:off x="5410200" y="2895600"/>
            <a:ext cx="685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096000" y="3124200"/>
            <a:ext cx="609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29" idx="4"/>
          </p:cNvCxnSpPr>
          <p:nvPr/>
        </p:nvCxnSpPr>
        <p:spPr>
          <a:xfrm rot="16200000" flipV="1">
            <a:off x="2933700" y="2933700"/>
            <a:ext cx="685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286000" y="3048000"/>
            <a:ext cx="838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286000" y="3924300"/>
            <a:ext cx="8382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286000" y="4267200"/>
            <a:ext cx="838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048000" y="4953000"/>
            <a:ext cx="533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419600" y="510540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H="1">
            <a:off x="5676900" y="4914901"/>
            <a:ext cx="609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34" idx="1"/>
          </p:cNvCxnSpPr>
          <p:nvPr/>
        </p:nvCxnSpPr>
        <p:spPr>
          <a:xfrm>
            <a:off x="6096000" y="4343400"/>
            <a:ext cx="886666" cy="579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6" idx="4"/>
            <a:endCxn id="38" idx="0"/>
          </p:cNvCxnSpPr>
          <p:nvPr/>
        </p:nvCxnSpPr>
        <p:spPr>
          <a:xfrm rot="5400000">
            <a:off x="4210050" y="2990850"/>
            <a:ext cx="8382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27" idx="2"/>
          </p:cNvCxnSpPr>
          <p:nvPr/>
        </p:nvCxnSpPr>
        <p:spPr>
          <a:xfrm>
            <a:off x="6096000" y="3962400"/>
            <a:ext cx="7620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8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D2533C"/>
                </a:solidFill>
              </a:rPr>
              <a:t>The Pathology Guy (general topics on pathology as well as forensic issues</a:t>
            </a:r>
            <a:r>
              <a:rPr lang="en-US" dirty="0" smtClean="0">
                <a:solidFill>
                  <a:srgbClr val="D2533C"/>
                </a:solidFill>
              </a:rPr>
              <a:t>)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4" name="Content Placeholder 3" descr="capture3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5503"/>
          <a:stretch/>
        </p:blipFill>
        <p:spPr>
          <a:xfrm>
            <a:off x="533400" y="1648011"/>
            <a:ext cx="8305800" cy="4752789"/>
          </a:xfrm>
        </p:spPr>
      </p:pic>
      <p:sp>
        <p:nvSpPr>
          <p:cNvPr id="5" name="TextBox 4"/>
          <p:cNvSpPr txBox="1"/>
          <p:nvPr/>
        </p:nvSpPr>
        <p:spPr>
          <a:xfrm>
            <a:off x="3124200" y="6381690"/>
            <a:ext cx="27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www.pathguy.com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6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D2533C"/>
                </a:solidFill>
              </a:rPr>
              <a:t>The Interactive Pathology website contains summaries, images, and microscopy of 100 different diseases and conditions</a:t>
            </a:r>
            <a:endParaRPr lang="en-US" sz="2800" dirty="0">
              <a:solidFill>
                <a:srgbClr val="D2533C"/>
              </a:solidFill>
            </a:endParaRPr>
          </a:p>
        </p:txBody>
      </p:sp>
      <p:pic>
        <p:nvPicPr>
          <p:cNvPr id="5" name="Content Placeholder 4" descr="Screen shot 2015-02-14 at 4.29.2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2593" r="5156" b="4772"/>
          <a:stretch/>
        </p:blipFill>
        <p:spPr>
          <a:xfrm>
            <a:off x="838200" y="1636059"/>
            <a:ext cx="7634943" cy="4764741"/>
          </a:xfrm>
        </p:spPr>
      </p:pic>
      <p:sp>
        <p:nvSpPr>
          <p:cNvPr id="4" name="Rectangle 3"/>
          <p:cNvSpPr/>
          <p:nvPr/>
        </p:nvSpPr>
        <p:spPr>
          <a:xfrm>
            <a:off x="2743200" y="6400800"/>
            <a:ext cx="4048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http://</a:t>
            </a:r>
            <a:r>
              <a:rPr lang="en-US" sz="2000" dirty="0" err="1">
                <a:solidFill>
                  <a:schemeClr val="tx2"/>
                </a:solidFill>
              </a:rPr>
              <a:t>peir.path.uab.edu</a:t>
            </a:r>
            <a:r>
              <a:rPr lang="en-US" sz="2000" dirty="0">
                <a:solidFill>
                  <a:schemeClr val="tx2"/>
                </a:solidFill>
              </a:rPr>
              <a:t>/wiki/</a:t>
            </a:r>
            <a:r>
              <a:rPr lang="en-US" sz="2000" dirty="0" err="1">
                <a:solidFill>
                  <a:schemeClr val="tx2"/>
                </a:solidFill>
              </a:rPr>
              <a:t>IPLab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The Virtual </a:t>
            </a:r>
            <a:r>
              <a:rPr lang="en-US" dirty="0" err="1" smtClean="0">
                <a:solidFill>
                  <a:srgbClr val="D2533C"/>
                </a:solidFill>
              </a:rPr>
              <a:t>Slidebox</a:t>
            </a:r>
            <a:r>
              <a:rPr lang="en-US" dirty="0" smtClean="0">
                <a:solidFill>
                  <a:srgbClr val="D2533C"/>
                </a:solidFill>
              </a:rPr>
              <a:t> shows images of tissues microscopically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400800"/>
            <a:ext cx="58581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www.mbfbioscience.com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iowavirtualslidebox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Screen shot 2015-02-11 at 1.19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r="6029" b="4915"/>
          <a:stretch/>
        </p:blipFill>
        <p:spPr>
          <a:xfrm>
            <a:off x="838200" y="1524000"/>
            <a:ext cx="7543800" cy="4856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Virtual Autopsy is an interactive experience that allows students to diagnose cases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715"/>
          <a:stretch/>
        </p:blipFill>
        <p:spPr bwMode="auto">
          <a:xfrm>
            <a:off x="1066800" y="2029012"/>
            <a:ext cx="7391400" cy="44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6400800"/>
            <a:ext cx="49294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http://www.le.ac.uk/pa/teach/va/welcome.html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How do I know if a career in biology is right for me?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4" name="Content Placeholder 3" descr="Screen Shot 2016-02-19 at 11.45.34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4750"/>
          <a:stretch/>
        </p:blipFill>
        <p:spPr>
          <a:xfrm>
            <a:off x="457200" y="1600200"/>
            <a:ext cx="8229600" cy="4765843"/>
          </a:xfrm>
        </p:spPr>
      </p:pic>
      <p:sp>
        <p:nvSpPr>
          <p:cNvPr id="5" name="TextBox 4"/>
          <p:cNvSpPr txBox="1"/>
          <p:nvPr/>
        </p:nvSpPr>
        <p:spPr>
          <a:xfrm>
            <a:off x="2438400" y="6400800"/>
            <a:ext cx="451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www.mynextmove.org</a:t>
            </a:r>
            <a:r>
              <a:rPr lang="en-US" sz="2000" dirty="0">
                <a:solidFill>
                  <a:srgbClr val="002060"/>
                </a:solidFill>
              </a:rPr>
              <a:t>/explore/</a:t>
            </a:r>
            <a:r>
              <a:rPr lang="en-US" sz="2000" dirty="0" err="1" smtClean="0">
                <a:solidFill>
                  <a:srgbClr val="002060"/>
                </a:solidFill>
              </a:rPr>
              <a:t>ip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97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D2533C"/>
                </a:solidFill>
              </a:rPr>
              <a:t>Payscale.com</a:t>
            </a:r>
            <a:r>
              <a:rPr lang="en-US" sz="3600" dirty="0" smtClean="0">
                <a:solidFill>
                  <a:srgbClr val="D2533C"/>
                </a:solidFill>
              </a:rPr>
              <a:t> will help you find out the average salary for biology majors</a:t>
            </a:r>
            <a:endParaRPr lang="en-US" sz="3600" dirty="0">
              <a:solidFill>
                <a:srgbClr val="D2533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5562600"/>
            <a:ext cx="117043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Screen Shot 2016-02-19 at 11.52.20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2594" r="2493" b="4445"/>
          <a:stretch/>
        </p:blipFill>
        <p:spPr>
          <a:xfrm>
            <a:off x="685800" y="1447800"/>
            <a:ext cx="7917223" cy="4781523"/>
          </a:xfrm>
        </p:spPr>
      </p:pic>
      <p:sp>
        <p:nvSpPr>
          <p:cNvPr id="14" name="TextBox 13"/>
          <p:cNvSpPr txBox="1"/>
          <p:nvPr/>
        </p:nvSpPr>
        <p:spPr>
          <a:xfrm>
            <a:off x="228600" y="6400800"/>
            <a:ext cx="88921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http:/</a:t>
            </a:r>
            <a:r>
              <a:rPr lang="en-US" sz="1500" dirty="0" smtClean="0">
                <a:solidFill>
                  <a:srgbClr val="002060"/>
                </a:solidFill>
              </a:rPr>
              <a:t>/www.payscale.com/research/US/Degree=</a:t>
            </a:r>
            <a:r>
              <a:rPr lang="en-US" sz="1500" dirty="0" err="1" smtClean="0">
                <a:solidFill>
                  <a:srgbClr val="002060"/>
                </a:solidFill>
              </a:rPr>
              <a:t>Bachelor_of_Science</a:t>
            </a:r>
            <a:r>
              <a:rPr lang="en-US" sz="1500" dirty="0" smtClean="0">
                <a:solidFill>
                  <a:srgbClr val="002060"/>
                </a:solidFill>
              </a:rPr>
              <a:t>_(BS_%2F_BSc),_Biology/Salary </a:t>
            </a:r>
            <a:endParaRPr lang="en-US" sz="1500" dirty="0"/>
          </a:p>
        </p:txBody>
      </p:sp>
      <p:pic>
        <p:nvPicPr>
          <p:cNvPr id="9" name="Picture 8" descr="Screen Shot 2016-02-19 at 11.52.2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2695" r="2615" b="4095"/>
          <a:stretch/>
        </p:blipFill>
        <p:spPr>
          <a:xfrm>
            <a:off x="683479" y="1447800"/>
            <a:ext cx="792712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>
                <a:solidFill>
                  <a:srgbClr val="D2533C"/>
                </a:solidFill>
              </a:rPr>
              <a:t>Science Buddies has more information about careers in biology, and a page devoted specifically to pathology</a:t>
            </a:r>
            <a:endParaRPr lang="en-US" sz="2900" dirty="0">
              <a:solidFill>
                <a:srgbClr val="D2533C"/>
              </a:solidFill>
            </a:endParaRPr>
          </a:p>
        </p:txBody>
      </p:sp>
      <p:pic>
        <p:nvPicPr>
          <p:cNvPr id="4" name="Content Placeholder 3" descr="capture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5062"/>
          <a:stretch/>
        </p:blipFill>
        <p:spPr>
          <a:xfrm>
            <a:off x="762000" y="1958858"/>
            <a:ext cx="7696199" cy="4441942"/>
          </a:xfrm>
        </p:spPr>
      </p:pic>
      <p:sp>
        <p:nvSpPr>
          <p:cNvPr id="5" name="Rectangle 4"/>
          <p:cNvSpPr/>
          <p:nvPr/>
        </p:nvSpPr>
        <p:spPr>
          <a:xfrm>
            <a:off x="381000" y="64008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www.sciencebuddies.org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science-engineering-careers#lifesciences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>
                <a:solidFill>
                  <a:srgbClr val="D2533C"/>
                </a:solidFill>
              </a:rPr>
              <a:t>ASIP’s Pathology: A Career in Medicine page also contains a helpful introduction to pathology, including subspecialties and case studies</a:t>
            </a:r>
            <a:endParaRPr lang="en-US" sz="2900" dirty="0">
              <a:solidFill>
                <a:srgbClr val="D2533C"/>
              </a:solidFill>
            </a:endParaRPr>
          </a:p>
        </p:txBody>
      </p:sp>
      <p:pic>
        <p:nvPicPr>
          <p:cNvPr id="4" name="Content Placeholder 3" descr="capture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4509"/>
          <a:stretch/>
        </p:blipFill>
        <p:spPr>
          <a:xfrm>
            <a:off x="609600" y="1804894"/>
            <a:ext cx="8077200" cy="4672106"/>
          </a:xfrm>
        </p:spPr>
      </p:pic>
      <p:sp>
        <p:nvSpPr>
          <p:cNvPr id="5" name="Rectangle 4"/>
          <p:cNvSpPr/>
          <p:nvPr/>
        </p:nvSpPr>
        <p:spPr>
          <a:xfrm>
            <a:off x="1905000" y="6457890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www.pathologytraining.org</a:t>
            </a:r>
            <a:r>
              <a:rPr lang="en-US" sz="2000" dirty="0">
                <a:solidFill>
                  <a:srgbClr val="002060"/>
                </a:solidFill>
              </a:rPr>
              <a:t>/Career/</a:t>
            </a:r>
            <a:r>
              <a:rPr lang="en-US" sz="2000" dirty="0" err="1">
                <a:solidFill>
                  <a:srgbClr val="002060"/>
                </a:solidFill>
              </a:rPr>
              <a:t>index.cfm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3733800" cy="762000"/>
          </a:xfrm>
        </p:spPr>
        <p:txBody>
          <a:bodyPr/>
          <a:lstStyle/>
          <a:p>
            <a:r>
              <a:rPr lang="en-US" sz="3000" dirty="0" smtClean="0">
                <a:solidFill>
                  <a:srgbClr val="D2533C"/>
                </a:solidFill>
              </a:rPr>
              <a:t>Biology</a:t>
            </a:r>
            <a:endParaRPr lang="en-US" sz="3000" dirty="0">
              <a:solidFill>
                <a:srgbClr val="D2533C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26127" y="1474673"/>
            <a:ext cx="272074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0" y="457200"/>
            <a:ext cx="3733800" cy="762000"/>
          </a:xfrm>
        </p:spPr>
        <p:txBody>
          <a:bodyPr/>
          <a:lstStyle/>
          <a:p>
            <a:r>
              <a:rPr lang="en-US" sz="3000" dirty="0" smtClean="0">
                <a:solidFill>
                  <a:srgbClr val="D2533C"/>
                </a:solidFill>
              </a:rPr>
              <a:t>Pathology</a:t>
            </a:r>
            <a:endParaRPr lang="en-US" sz="3000" dirty="0">
              <a:solidFill>
                <a:srgbClr val="D2533C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81600" y="3962400"/>
            <a:ext cx="3733800" cy="28194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Disease</a:t>
            </a:r>
          </a:p>
          <a:p>
            <a:r>
              <a:rPr lang="en-US" sz="2500" dirty="0" smtClean="0"/>
              <a:t>Disorder</a:t>
            </a:r>
          </a:p>
          <a:p>
            <a:r>
              <a:rPr lang="en-US" sz="2500" dirty="0" smtClean="0"/>
              <a:t>Parasitism </a:t>
            </a:r>
          </a:p>
          <a:p>
            <a:r>
              <a:rPr lang="en-US" sz="2500" dirty="0" smtClean="0"/>
              <a:t>Imbalance </a:t>
            </a:r>
          </a:p>
          <a:p>
            <a:r>
              <a:rPr lang="en-US" sz="2500" dirty="0" smtClean="0"/>
              <a:t>Cancer </a:t>
            </a:r>
            <a:endParaRPr lang="en-US" sz="2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71537" y="1490664"/>
            <a:ext cx="2752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1143000" y="3962400"/>
            <a:ext cx="3733800" cy="2819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Health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500" dirty="0" smtClean="0"/>
              <a:t>Order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Symbiosis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500" dirty="0" smtClean="0"/>
              <a:t>Homeostasis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Growth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400800"/>
            <a:ext cx="391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Stanley Cohen and Martha </a:t>
            </a:r>
            <a:r>
              <a:rPr lang="en-US" dirty="0" err="1" smtClean="0"/>
              <a:t>Furie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Experimental Pathology…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33800" cy="4800600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A scientific field which investigates the type of injury and the body’s response to it by studying:</a:t>
            </a:r>
          </a:p>
          <a:p>
            <a:pPr lvl="1"/>
            <a:r>
              <a:rPr lang="en-US" sz="2800" dirty="0" smtClean="0"/>
              <a:t>Causes</a:t>
            </a:r>
          </a:p>
          <a:p>
            <a:pPr lvl="1"/>
            <a:r>
              <a:rPr lang="en-US" sz="2800" dirty="0" smtClean="0"/>
              <a:t>Processes </a:t>
            </a:r>
          </a:p>
          <a:p>
            <a:pPr lvl="1"/>
            <a:r>
              <a:rPr lang="en-US" sz="2800" dirty="0" smtClean="0"/>
              <a:t>Development</a:t>
            </a:r>
          </a:p>
          <a:p>
            <a:pPr lvl="1"/>
            <a:r>
              <a:rPr lang="en-US" sz="2800" dirty="0" smtClean="0"/>
              <a:t>Outcomes and consequences </a:t>
            </a:r>
          </a:p>
        </p:txBody>
      </p:sp>
      <p:pic>
        <p:nvPicPr>
          <p:cNvPr id="6" name="Content Placeholder 5" descr="pathology-services2_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96963" y="2524124"/>
            <a:ext cx="3813639" cy="2962275"/>
          </a:xfrm>
        </p:spPr>
      </p:pic>
    </p:spTree>
    <p:extLst>
      <p:ext uri="{BB962C8B-B14F-4D97-AF65-F5344CB8AC3E}">
        <p14:creationId xmlns:p14="http://schemas.microsoft.com/office/powerpoint/2010/main" val="13965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2533C"/>
                </a:solidFill>
              </a:rPr>
              <a:t>Experimental Pathologists ask: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400" dirty="0" smtClean="0"/>
              <a:t>What causes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know who is at risk for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diagnose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understand the nature of the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use our understanding of the disease to develop treatments?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815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How do pathologists study disease?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14400" y="1447800"/>
            <a:ext cx="3733800" cy="4686300"/>
          </a:xfrm>
        </p:spPr>
        <p:txBody>
          <a:bodyPr/>
          <a:lstStyle/>
          <a:p>
            <a:r>
              <a:rPr lang="en-US" dirty="0" smtClean="0"/>
              <a:t>Pathology can be studied at the organism, organ, cell, or molecular level</a:t>
            </a:r>
          </a:p>
          <a:p>
            <a:endParaRPr lang="en-US" dirty="0" smtClean="0"/>
          </a:p>
          <a:p>
            <a:r>
              <a:rPr lang="en-US" dirty="0" smtClean="0"/>
              <a:t>Cell and tissue responses to injury include:</a:t>
            </a:r>
          </a:p>
          <a:p>
            <a:pPr lvl="1"/>
            <a:r>
              <a:rPr lang="en-US" dirty="0" smtClean="0"/>
              <a:t>Injury/inflammation</a:t>
            </a:r>
          </a:p>
          <a:p>
            <a:pPr lvl="1"/>
            <a:r>
              <a:rPr lang="en-US" dirty="0" smtClean="0"/>
              <a:t>Repair/adaptation</a:t>
            </a:r>
          </a:p>
          <a:p>
            <a:pPr lvl="1"/>
            <a:r>
              <a:rPr lang="en-US" dirty="0" err="1" smtClean="0"/>
              <a:t>Neoplasia</a:t>
            </a:r>
            <a:r>
              <a:rPr lang="en-US" dirty="0" smtClean="0"/>
              <a:t>/cancer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i copy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371600"/>
            <a:ext cx="3328837" cy="5248609"/>
          </a:xfrm>
        </p:spPr>
      </p:pic>
      <p:sp>
        <p:nvSpPr>
          <p:cNvPr id="8" name="TextBox 7"/>
          <p:cNvSpPr txBox="1"/>
          <p:nvPr/>
        </p:nvSpPr>
        <p:spPr>
          <a:xfrm>
            <a:off x="6400800" y="6352401"/>
            <a:ext cx="1929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redzuannorazlan.blogspot.com </a:t>
            </a:r>
          </a:p>
        </p:txBody>
      </p:sp>
    </p:spTree>
    <p:extLst>
      <p:ext uri="{BB962C8B-B14F-4D97-AF65-F5344CB8AC3E}">
        <p14:creationId xmlns:p14="http://schemas.microsoft.com/office/powerpoint/2010/main" val="41496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How do pathologists study disease?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733800" cy="47183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Experimental pathologists often use cells grown in the laboratory to study the initiation and progression of disease</a:t>
            </a:r>
          </a:p>
          <a:p>
            <a:r>
              <a:rPr lang="en-US" dirty="0" smtClean="0"/>
              <a:t>Animal models are also used in order to study the effect of a disease on the entire body</a:t>
            </a:r>
            <a:endParaRPr lang="en-US" dirty="0"/>
          </a:p>
        </p:txBody>
      </p:sp>
      <p:pic>
        <p:nvPicPr>
          <p:cNvPr id="5" name="Content Placeholder 4" descr="Doctor-of-Philosophy.g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414" r="894"/>
          <a:stretch/>
        </p:blipFill>
        <p:spPr>
          <a:xfrm>
            <a:off x="4191000" y="2286000"/>
            <a:ext cx="4654823" cy="3508248"/>
          </a:xfrm>
        </p:spPr>
      </p:pic>
    </p:spTree>
    <p:extLst>
      <p:ext uri="{BB962C8B-B14F-4D97-AF65-F5344CB8AC3E}">
        <p14:creationId xmlns:p14="http://schemas.microsoft.com/office/powerpoint/2010/main" val="5893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Misconceptions about animal research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Research on animals isn’t necessary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We have to understand basic biology to learn how to treat/cure disease.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Animals are used along with computer models, cell cultures and human studies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.</a:t>
            </a:r>
          </a:p>
          <a:p>
            <a:r>
              <a:rPr lang="en-US" sz="2600" dirty="0"/>
              <a:t>Treatments developed in animals don’t work on people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Knowledge attained through laboratory animal research has played a vital role in almost every major medical advance of the last century, including organ transplants, analgesics, antibiotics, anti-depressants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,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bypass surgery, 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heart catheterization, joint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replacement, and 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more.</a:t>
            </a:r>
            <a:endParaRPr lang="en-US" sz="2600" dirty="0"/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2683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27793</TotalTime>
  <Words>1093</Words>
  <Application>Microsoft Office PowerPoint</Application>
  <PresentationFormat>On-screen Show (4:3)</PresentationFormat>
  <Paragraphs>178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Clarity</vt:lpstr>
      <vt:lpstr>Welcome and Introduction</vt:lpstr>
      <vt:lpstr>What is Pathology?</vt:lpstr>
      <vt:lpstr>Pathology incorporates a wide range of disciplines</vt:lpstr>
      <vt:lpstr>PowerPoint Presentation</vt:lpstr>
      <vt:lpstr>Experimental Pathology…</vt:lpstr>
      <vt:lpstr>Experimental Pathologists ask:</vt:lpstr>
      <vt:lpstr>How do pathologists study disease?</vt:lpstr>
      <vt:lpstr>How do pathologists study disease?</vt:lpstr>
      <vt:lpstr>Misconceptions about animal research</vt:lpstr>
      <vt:lpstr>Misconceptions about animal research</vt:lpstr>
      <vt:lpstr>Animal research is essential for pathologists to understand disease and develop cures</vt:lpstr>
      <vt:lpstr>Why teach pathology in high school?</vt:lpstr>
      <vt:lpstr>Why teach pathology in high school? (continued)</vt:lpstr>
      <vt:lpstr>What pathology-related topics are high school students interested in learning more about?</vt:lpstr>
      <vt:lpstr>How to find information on pathology-related topics? </vt:lpstr>
      <vt:lpstr>How to evaluate online health information</vt:lpstr>
      <vt:lpstr>Science resources for teachers: NIH Curriculum Supplements</vt:lpstr>
      <vt:lpstr>Science resources for teachers: PBS Classroom Resources</vt:lpstr>
      <vt:lpstr>Science resources for teachers: Howard Hughes Medical Institute </vt:lpstr>
      <vt:lpstr>HHMI’s Biointeractive resources include Teacher Guides for many topics in biology</vt:lpstr>
      <vt:lpstr>What about resources for students interested in pathology?</vt:lpstr>
      <vt:lpstr>Anatquest, an NIH-sponsored site for anatomic images</vt:lpstr>
      <vt:lpstr>Webpath, a website containing images and descriptions of diseases &amp; pathologic conditions</vt:lpstr>
      <vt:lpstr>Johns Hopkins’ Department of Pathology also provides information on diseases </vt:lpstr>
      <vt:lpstr>The University of New South Wales has an online “museum of human diseases”</vt:lpstr>
      <vt:lpstr>WebPathology is a collection of surgical pathology images</vt:lpstr>
      <vt:lpstr>Pathologic Basis of Disease Interactive Case Study Companion contains images with associated question/answers</vt:lpstr>
      <vt:lpstr>Medpix, a database of radiology teaching files and images</vt:lpstr>
      <vt:lpstr>Visible Proofs (history of forensic medicine website) </vt:lpstr>
      <vt:lpstr>The Pathology Guy (general topics on pathology as well as forensic issues)</vt:lpstr>
      <vt:lpstr>The Interactive Pathology website contains summaries, images, and microscopy of 100 different diseases and conditions</vt:lpstr>
      <vt:lpstr>The Virtual Slidebox shows images of tissues microscopically</vt:lpstr>
      <vt:lpstr>Virtual Autopsy is an interactive experience that allows students to diagnose cases</vt:lpstr>
      <vt:lpstr>How do I know if a career in biology is right for me?</vt:lpstr>
      <vt:lpstr>Payscale.com will help you find out the average salary for biology majors</vt:lpstr>
      <vt:lpstr>Science Buddies has more information about careers in biology, and a page devoted specifically to pathology</vt:lpstr>
      <vt:lpstr>ASIP’s Pathology: A Career in Medicine page also contains a helpful introduction to pathology, including subspecialties and case studies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Introduction</dc:title>
  <dc:creator>Kari</dc:creator>
  <cp:lastModifiedBy>Lisa McFadden</cp:lastModifiedBy>
  <cp:revision>361</cp:revision>
  <dcterms:created xsi:type="dcterms:W3CDTF">2011-03-06T15:19:35Z</dcterms:created>
  <dcterms:modified xsi:type="dcterms:W3CDTF">2018-03-19T10:48:14Z</dcterms:modified>
</cp:coreProperties>
</file>